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7.xml.rels" ContentType="application/vnd.openxmlformats-package.relationships+xml"/>
  <Override PartName="/ppt/notesSlides/notesSlide28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0.xml" ContentType="application/vnd.openxmlformats-officedocument.presentationml.notesSlide+xml"/>
  <Override PartName="/ppt/media/image81.png" ContentType="image/png"/>
  <Override PartName="/ppt/media/image82.jpeg" ContentType="image/jpeg"/>
  <Override PartName="/ppt/media/image79.png" ContentType="image/png"/>
  <Override PartName="/ppt/media/image27.jpeg" ContentType="image/jpeg"/>
  <Override PartName="/ppt/media/image84.png" ContentType="image/png"/>
  <Override PartName="/ppt/media/image3.png" ContentType="image/png"/>
  <Override PartName="/ppt/media/image6.png" ContentType="image/png"/>
  <Override PartName="/ppt/media/image61.png" ContentType="image/png"/>
  <Override PartName="/ppt/media/image1.png" ContentType="image/png"/>
  <Override PartName="/ppt/media/image73.jpeg" ContentType="image/jpeg"/>
  <Override PartName="/ppt/media/image7.png" ContentType="image/png"/>
  <Override PartName="/ppt/media/image62.png" ContentType="image/png"/>
  <Override PartName="/ppt/media/image83.jpeg" ContentType="image/jpeg"/>
  <Override PartName="/ppt/media/image8.png" ContentType="image/png"/>
  <Override PartName="/ppt/media/image9.tif" ContentType="image/tiff"/>
  <Override PartName="/ppt/media/image14.png" ContentType="image/png"/>
  <Override PartName="/ppt/media/image39.png" ContentType="image/png"/>
  <Override PartName="/ppt/media/image28.wmf" ContentType="image/x-wmf"/>
  <Override PartName="/ppt/media/image33.png" ContentType="image/png"/>
  <Override PartName="/ppt/media/image58.png" ContentType="image/png"/>
  <Override PartName="/ppt/media/image10.tif" ContentType="image/tiff"/>
  <Override PartName="/ppt/media/image36.png" ContentType="image/png"/>
  <Override PartName="/ppt/media/image35.png" ContentType="image/png"/>
  <Override PartName="/ppt/media/image34.png" ContentType="image/png"/>
  <Override PartName="/ppt/media/image21.jpeg" ContentType="image/jpeg"/>
  <Override PartName="/ppt/media/image59.png" ContentType="image/png"/>
  <Override PartName="/ppt/media/image32.png" ContentType="image/png"/>
  <Override PartName="/ppt/media/image5.jpeg" ContentType="image/jpeg"/>
  <Override PartName="/ppt/media/image57.png" ContentType="image/png"/>
  <Override PartName="/ppt/media/image31.png" ContentType="image/png"/>
  <Override PartName="/ppt/media/image56.png" ContentType="image/png"/>
  <Override PartName="/ppt/media/image30.png" ContentType="image/png"/>
  <Override PartName="/ppt/media/image55.png" ContentType="image/png"/>
  <Override PartName="/ppt/media/image29.png" ContentType="image/png"/>
  <Override PartName="/ppt/media/image80.png" ContentType="image/png"/>
  <Override PartName="/ppt/media/image69.jpeg" ContentType="image/jpeg"/>
  <Override PartName="/ppt/media/image26.png" ContentType="image/png"/>
  <Override PartName="/ppt/media/image25.png" ContentType="image/png"/>
  <Override PartName="/ppt/media/image24.png" ContentType="image/png"/>
  <Override PartName="/ppt/media/image20.jpeg" ContentType="image/jpeg"/>
  <Override PartName="/ppt/media/image49.png" ContentType="image/png"/>
  <Override PartName="/ppt/media/image23.png" ContentType="image/png"/>
  <Override PartName="/ppt/media/image48.png" ContentType="image/png"/>
  <Override PartName="/ppt/media/image22.png" ContentType="image/png"/>
  <Override PartName="/ppt/media/image47.png" ContentType="image/png"/>
  <Override PartName="/ppt/media/image4.wmf" ContentType="image/x-wmf"/>
  <Override PartName="/ppt/media/image19.png" ContentType="image/png"/>
  <Override PartName="/ppt/media/image68.jpeg" ContentType="image/jpeg"/>
  <Override PartName="/ppt/media/image18.png" ContentType="image/png"/>
  <Override PartName="/ppt/media/image2.wmf" ContentType="image/x-wmf"/>
  <Override PartName="/ppt/media/image17.png" ContentType="image/png"/>
  <Override PartName="/ppt/media/image16.png" ContentType="image/png"/>
  <Override PartName="/ppt/media/image15.png" ContentType="image/png"/>
  <Override PartName="/ppt/media/image12.png" ContentType="image/png"/>
  <Override PartName="/ppt/media/image11.tif" ContentType="image/tiff"/>
  <Override PartName="/ppt/media/image37.png" ContentType="image/png"/>
  <Override PartName="/ppt/media/image13.png" ContentType="image/png"/>
  <Override PartName="/ppt/media/image38.png" ContentType="image/png"/>
  <Override PartName="/ppt/media/image40.png" ContentType="image/png"/>
  <Override PartName="/ppt/media/image65.png" ContentType="image/png"/>
  <Override PartName="/ppt/media/image66.png" ContentType="image/png"/>
  <Override PartName="/ppt/media/image42.png" ContentType="image/png"/>
  <Override PartName="/ppt/media/image67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71.jpeg" ContentType="image/jpeg"/>
  <Override PartName="/ppt/media/image51.png" ContentType="image/png"/>
  <Override PartName="/ppt/media/image41.png" ContentType="image/png"/>
  <Override PartName="/ppt/media/image70.jpeg" ContentType="image/jpeg"/>
  <Override PartName="/ppt/media/image52.png" ContentType="image/png"/>
  <Override PartName="/ppt/media/image77.png" ContentType="image/png"/>
  <Override PartName="/ppt/media/image53.png" ContentType="image/png"/>
  <Override PartName="/ppt/media/image78.png" ContentType="image/png"/>
  <Override PartName="/ppt/media/image54.png" ContentType="image/png"/>
  <Override PartName="/ppt/media/image60.png" ContentType="image/png"/>
  <Override PartName="/ppt/media/image63.jpeg" ContentType="image/jpeg"/>
  <Override PartName="/ppt/media/image64.png" ContentType="image/png"/>
  <Override PartName="/ppt/media/image72.png" ContentType="image/png"/>
  <Override PartName="/ppt/media/image74.png" ContentType="image/png"/>
  <Override PartName="/ppt/media/image75.jpeg" ContentType="image/jpeg"/>
  <Override PartName="/ppt/media/image76.jpeg" ContentType="image/jpeg"/>
  <Override PartName="/ppt/slideMasters/slideMaster5.xml" ContentType="application/vnd.openxmlformats-officedocument.presentationml.slideMaster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4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7ADE115A-CF98-41B0-BF61-65A602EE8C6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480" cy="3426480"/>
          </a:xfrm>
          <a:prstGeom prst="rect">
            <a:avLst/>
          </a:prstGeom>
        </p:spPr>
      </p:sp>
      <p:sp>
        <p:nvSpPr>
          <p:cNvPr id="75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59" name="CustomShape 3"/>
          <p:cNvSpPr/>
          <p:nvPr/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67CD940-D671-4D56-8900-7C50FE5C99D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480" cy="3426480"/>
          </a:xfrm>
          <a:prstGeom prst="rect">
            <a:avLst/>
          </a:prstGeom>
        </p:spPr>
      </p:sp>
      <p:sp>
        <p:nvSpPr>
          <p:cNvPr id="76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68" name="CustomShape 3"/>
          <p:cNvSpPr/>
          <p:nvPr/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94D9A79-04D3-4EB5-A925-91F0DFB756E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480" cy="3426480"/>
          </a:xfrm>
          <a:prstGeom prst="rect">
            <a:avLst/>
          </a:prstGeom>
        </p:spPr>
      </p:sp>
      <p:sp>
        <p:nvSpPr>
          <p:cNvPr id="77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71" name="CustomShape 3"/>
          <p:cNvSpPr/>
          <p:nvPr/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D03760D-8C5E-452B-91C4-F8F5176AD37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480" cy="3426480"/>
          </a:xfrm>
          <a:prstGeom prst="rect">
            <a:avLst/>
          </a:prstGeom>
        </p:spPr>
      </p:sp>
      <p:sp>
        <p:nvSpPr>
          <p:cNvPr id="77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74" name="CustomShape 3"/>
          <p:cNvSpPr/>
          <p:nvPr/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685A6BE-C2BC-4315-9244-DFE854BC1DD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480" cy="3426480"/>
          </a:xfrm>
          <a:prstGeom prst="rect">
            <a:avLst/>
          </a:prstGeom>
        </p:spPr>
      </p:sp>
      <p:sp>
        <p:nvSpPr>
          <p:cNvPr id="77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77" name="CustomShape 3"/>
          <p:cNvSpPr/>
          <p:nvPr/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4A4CCA4-510F-430B-B1E1-2A1A2ECE449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480" cy="3426480"/>
          </a:xfrm>
          <a:prstGeom prst="rect">
            <a:avLst/>
          </a:prstGeom>
        </p:spPr>
      </p:sp>
      <p:sp>
        <p:nvSpPr>
          <p:cNvPr id="77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80" name="CustomShape 3"/>
          <p:cNvSpPr/>
          <p:nvPr/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F41BA6E-F890-4527-8038-6AE4DC560B9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480" cy="3426480"/>
          </a:xfrm>
          <a:prstGeom prst="rect">
            <a:avLst/>
          </a:prstGeom>
        </p:spPr>
      </p:sp>
      <p:sp>
        <p:nvSpPr>
          <p:cNvPr id="78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83" name="CustomShape 3"/>
          <p:cNvSpPr/>
          <p:nvPr/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A2F1ACE-9FF9-4884-8C32-9B001E8D544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480" cy="3426480"/>
          </a:xfrm>
          <a:prstGeom prst="rect">
            <a:avLst/>
          </a:prstGeom>
        </p:spPr>
      </p:sp>
      <p:sp>
        <p:nvSpPr>
          <p:cNvPr id="78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86" name="CustomShape 3"/>
          <p:cNvSpPr/>
          <p:nvPr/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78321AC-2A9D-486D-A882-6D4D54E0B3E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CustomShape 1"/>
          <p:cNvSpPr/>
          <p:nvPr/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BDC6094-B3BC-4AB8-B061-DD94AFADA37D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761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480" cy="3426480"/>
          </a:xfrm>
          <a:prstGeom prst="rect">
            <a:avLst/>
          </a:prstGeom>
        </p:spPr>
      </p:sp>
      <p:sp>
        <p:nvSpPr>
          <p:cNvPr id="762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6680" cy="4112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480" cy="3426480"/>
          </a:xfrm>
          <a:prstGeom prst="rect">
            <a:avLst/>
          </a:prstGeom>
        </p:spPr>
      </p:sp>
      <p:sp>
        <p:nvSpPr>
          <p:cNvPr id="76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65" name="CustomShape 3"/>
          <p:cNvSpPr/>
          <p:nvPr/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E9A596F-4648-4AAB-A240-432EEDC649B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wmf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3.png"/><Relationship Id="rId3" Type="http://schemas.openxmlformats.org/officeDocument/2006/relationships/image" Target="../media/image4.wmf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4" descr=""/>
          <p:cNvPicPr/>
          <p:nvPr/>
        </p:nvPicPr>
        <p:blipFill>
          <a:blip r:embed="rId2"/>
          <a:stretch/>
        </p:blipFill>
        <p:spPr>
          <a:xfrm>
            <a:off x="252000" y="6285240"/>
            <a:ext cx="793080" cy="381600"/>
          </a:xfrm>
          <a:prstGeom prst="rect">
            <a:avLst/>
          </a:prstGeom>
          <a:ln>
            <a:noFill/>
          </a:ln>
        </p:spPr>
      </p:pic>
      <p:pic>
        <p:nvPicPr>
          <p:cNvPr id="1" name="Picture 10" descr=""/>
          <p:cNvPicPr/>
          <p:nvPr/>
        </p:nvPicPr>
        <p:blipFill>
          <a:blip r:embed="rId3"/>
          <a:srcRect l="0" t="0" r="2448" b="0"/>
          <a:stretch/>
        </p:blipFill>
        <p:spPr>
          <a:xfrm>
            <a:off x="1214280" y="6154200"/>
            <a:ext cx="6257160" cy="63216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7500960" y="6485760"/>
            <a:ext cx="1483920" cy="30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1800" rIns="91800" tIns="46080" bIns="46080"/>
          <a:p>
            <a:pPr>
              <a:lnSpc>
                <a:spcPct val="100000"/>
              </a:lnSpc>
            </a:pPr>
            <a:r>
              <a:rPr b="1" lang="en-US" sz="1420" spc="-1" strike="noStrike">
                <a:solidFill>
                  <a:srgbClr val="323232"/>
                </a:solidFill>
                <a:latin typeface="Arial"/>
                <a:ea typeface="DejaVu Sans"/>
              </a:rPr>
              <a:t>www.sib.swiss</a:t>
            </a:r>
            <a:endParaRPr b="0" lang="en-US" sz="142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Line 1"/>
          <p:cNvSpPr/>
          <p:nvPr/>
        </p:nvSpPr>
        <p:spPr>
          <a:xfrm>
            <a:off x="0" y="975600"/>
            <a:ext cx="9144000" cy="1440"/>
          </a:xfrm>
          <a:prstGeom prst="line">
            <a:avLst/>
          </a:prstGeom>
          <a:ln w="19080">
            <a:solidFill>
              <a:srgbClr val="e3061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42" name="Line 2"/>
          <p:cNvSpPr/>
          <p:nvPr/>
        </p:nvSpPr>
        <p:spPr>
          <a:xfrm>
            <a:off x="0" y="6856200"/>
            <a:ext cx="9144000" cy="1800"/>
          </a:xfrm>
          <a:prstGeom prst="line">
            <a:avLst/>
          </a:prstGeom>
          <a:ln w="19080">
            <a:solidFill>
              <a:srgbClr val="e3061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43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Image 4" descr=""/>
          <p:cNvPicPr/>
          <p:nvPr/>
        </p:nvPicPr>
        <p:blipFill>
          <a:blip r:embed="rId2"/>
          <a:stretch/>
        </p:blipFill>
        <p:spPr>
          <a:xfrm>
            <a:off x="252000" y="6285240"/>
            <a:ext cx="793080" cy="381600"/>
          </a:xfrm>
          <a:prstGeom prst="rect">
            <a:avLst/>
          </a:prstGeom>
          <a:ln>
            <a:noFill/>
          </a:ln>
        </p:spPr>
      </p:pic>
      <p:pic>
        <p:nvPicPr>
          <p:cNvPr id="159" name="Picture 10" descr=""/>
          <p:cNvPicPr/>
          <p:nvPr/>
        </p:nvPicPr>
        <p:blipFill>
          <a:blip r:embed="rId3"/>
          <a:srcRect l="0" t="0" r="2448" b="0"/>
          <a:stretch/>
        </p:blipFill>
        <p:spPr>
          <a:xfrm>
            <a:off x="1214280" y="6154200"/>
            <a:ext cx="6257160" cy="632160"/>
          </a:xfrm>
          <a:prstGeom prst="rect">
            <a:avLst/>
          </a:prstGeom>
          <a:ln>
            <a:noFill/>
          </a:ln>
        </p:spPr>
      </p:pic>
      <p:sp>
        <p:nvSpPr>
          <p:cNvPr id="160" name="CustomShape 1"/>
          <p:cNvSpPr/>
          <p:nvPr/>
        </p:nvSpPr>
        <p:spPr>
          <a:xfrm>
            <a:off x="7500960" y="6485760"/>
            <a:ext cx="1483920" cy="30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1800" rIns="91800" tIns="46080" bIns="46080"/>
          <a:p>
            <a:pPr>
              <a:lnSpc>
                <a:spcPct val="100000"/>
              </a:lnSpc>
            </a:pPr>
            <a:r>
              <a:rPr b="1" lang="en-US" sz="1420" spc="-1" strike="noStrike">
                <a:solidFill>
                  <a:srgbClr val="323232"/>
                </a:solidFill>
                <a:latin typeface="Arial"/>
                <a:ea typeface="DejaVu Sans"/>
              </a:rPr>
              <a:t>www.sib.swiss</a:t>
            </a:r>
            <a:endParaRPr b="0" lang="en-US" sz="142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jpeg"/><Relationship Id="rId5" Type="http://schemas.openxmlformats.org/officeDocument/2006/relationships/image" Target="../media/image21.jpeg"/><Relationship Id="rId6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8.wmf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edu.sib.swiss/course/view.php?id=475" TargetMode="External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hyperlink" Target="https://genome.ucsc.edu/ENCODE/protocols/dataStandards/ENCODE_RNAseq_Standards_V1.0.pdf" TargetMode="External"/><Relationship Id="rId4" Type="http://schemas.openxmlformats.org/officeDocument/2006/relationships/image" Target="../media/image56.png"/><Relationship Id="rId5" Type="http://schemas.openxmlformats.org/officeDocument/2006/relationships/hyperlink" Target="http://seqanswers.com/" TargetMode="External"/><Relationship Id="rId6" Type="http://schemas.openxmlformats.org/officeDocument/2006/relationships/image" Target="../media/image57.png"/><Relationship Id="rId7" Type="http://schemas.openxmlformats.org/officeDocument/2006/relationships/hyperlink" Target="https://www.biostars.org/" TargetMode="External"/><Relationship Id="rId8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jpe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8.jpe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69.jpe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70.jpe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71.jpe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73.jpeg"/><Relationship Id="rId2" Type="http://schemas.openxmlformats.org/officeDocument/2006/relationships/image" Target="../media/image74.png"/><Relationship Id="rId3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75.jpeg"/><Relationship Id="rId2" Type="http://schemas.openxmlformats.org/officeDocument/2006/relationships/image" Target="../media/image76.jpeg"/><Relationship Id="rId3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png"/><Relationship Id="rId3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jpeg"/><Relationship Id="rId3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83.jpeg"/><Relationship Id="rId2" Type="http://schemas.openxmlformats.org/officeDocument/2006/relationships/image" Target="../media/image84.png"/><Relationship Id="rId3" Type="http://schemas.openxmlformats.org/officeDocument/2006/relationships/slideLayout" Target="../slideLayouts/slideLayout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tif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tif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tif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504000" y="4129200"/>
            <a:ext cx="8457840" cy="46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e30613"/>
                </a:solidFill>
                <a:latin typeface="Arial"/>
                <a:ea typeface="DejaVu Sans"/>
              </a:rPr>
              <a:t>Introduction to RNA-Seq – Overview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504000" y="4964400"/>
            <a:ext cx="8097480" cy="7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800" spc="-1" strike="noStrike">
                <a:solidFill>
                  <a:srgbClr val="e30613"/>
                </a:solidFill>
                <a:latin typeface="Arial"/>
                <a:ea typeface="DejaVu Sans"/>
              </a:rPr>
              <a:t>Wandrille Duchemin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207" name="Espace réservé pour une image  17" descr=""/>
          <p:cNvPicPr/>
          <p:nvPr/>
        </p:nvPicPr>
        <p:blipFill>
          <a:blip r:embed="rId1"/>
          <a:srcRect l="1467" t="0" r="1467" b="12793"/>
          <a:stretch/>
        </p:blipFill>
        <p:spPr>
          <a:xfrm>
            <a:off x="0" y="0"/>
            <a:ext cx="9141480" cy="3426480"/>
          </a:xfrm>
          <a:prstGeom prst="rect">
            <a:avLst/>
          </a:prstGeom>
          <a:ln>
            <a:noFill/>
          </a:ln>
        </p:spPr>
      </p:pic>
      <p:sp>
        <p:nvSpPr>
          <p:cNvPr id="208" name="Line 3"/>
          <p:cNvSpPr/>
          <p:nvPr/>
        </p:nvSpPr>
        <p:spPr>
          <a:xfrm>
            <a:off x="0" y="3424680"/>
            <a:ext cx="9144000" cy="1440"/>
          </a:xfrm>
          <a:prstGeom prst="line">
            <a:avLst/>
          </a:prstGeom>
          <a:ln w="19080">
            <a:solidFill>
              <a:srgbClr val="e3061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pic>
        <p:nvPicPr>
          <p:cNvPr id="209" name="Picture 7" descr=""/>
          <p:cNvPicPr/>
          <p:nvPr/>
        </p:nvPicPr>
        <p:blipFill>
          <a:blip r:embed="rId2"/>
          <a:stretch/>
        </p:blipFill>
        <p:spPr>
          <a:xfrm>
            <a:off x="7448400" y="3286080"/>
            <a:ext cx="1326600" cy="717480"/>
          </a:xfrm>
          <a:prstGeom prst="rect">
            <a:avLst/>
          </a:prstGeom>
          <a:ln>
            <a:noFill/>
          </a:ln>
        </p:spPr>
      </p:pic>
      <p:sp>
        <p:nvSpPr>
          <p:cNvPr id="210" name="Line 4"/>
          <p:cNvSpPr/>
          <p:nvPr/>
        </p:nvSpPr>
        <p:spPr>
          <a:xfrm>
            <a:off x="0" y="-1440"/>
            <a:ext cx="9144000" cy="1440"/>
          </a:xfrm>
          <a:prstGeom prst="line">
            <a:avLst/>
          </a:prstGeom>
          <a:ln w="19080">
            <a:solidFill>
              <a:srgbClr val="e3061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</p:spTree>
  </p:cSld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Arial"/>
              </a:rPr>
              <a:t>What (and why) are we sequencing?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323640" y="1052640"/>
            <a:ext cx="8494560" cy="539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lvl="1" marL="360000" indent="-357480">
              <a:lnSpc>
                <a:spcPct val="100000"/>
              </a:lnSpc>
              <a:spcBef>
                <a:spcPts val="2401"/>
              </a:spcBef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Transcriptomics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Total RNA sequencing</a:t>
            </a:r>
            <a:endParaRPr b="0" lang="en-US" sz="15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PolyA+ RNA sequencing</a:t>
            </a:r>
            <a:endParaRPr b="0" lang="en-US" sz="15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Ribozero</a:t>
            </a:r>
            <a:endParaRPr b="0" lang="en-US" sz="1500" spc="-1" strike="noStrike">
              <a:latin typeface="Arial"/>
            </a:endParaRPr>
          </a:p>
          <a:p>
            <a:pPr lvl="2" marL="1071720" indent="-3927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Genome annotation</a:t>
            </a:r>
            <a:endParaRPr b="0" lang="en-US" sz="1500" spc="-1" strike="noStrike">
              <a:latin typeface="Arial"/>
            </a:endParaRPr>
          </a:p>
          <a:p>
            <a:pPr lvl="2" marL="1071720" indent="-3927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Allele-specific expression</a:t>
            </a:r>
            <a:endParaRPr b="0" lang="en-US" sz="1500" spc="-1" strike="noStrike">
              <a:latin typeface="Arial"/>
            </a:endParaRPr>
          </a:p>
          <a:p>
            <a:pPr lvl="2" marL="1071720" indent="-3927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Transcript identification (lncRNAs)</a:t>
            </a:r>
            <a:endParaRPr b="0" lang="en-US" sz="1500" spc="-1" strike="noStrike">
              <a:latin typeface="Arial"/>
            </a:endParaRPr>
          </a:p>
          <a:p>
            <a:pPr lvl="2" marL="1071720" indent="-3927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Alternative splicing</a:t>
            </a:r>
            <a:endParaRPr b="0" lang="en-US" sz="1500" spc="-1" strike="noStrike">
              <a:latin typeface="Arial"/>
            </a:endParaRPr>
          </a:p>
          <a:p>
            <a:pPr lvl="2" marL="1071720" indent="-3927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Gene Fusion</a:t>
            </a:r>
            <a:endParaRPr b="0" lang="en-US" sz="15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5`/3` tag sequencing</a:t>
            </a:r>
            <a:endParaRPr b="0" lang="en-US" sz="1500" spc="-1" strike="noStrike">
              <a:latin typeface="Arial"/>
            </a:endParaRPr>
          </a:p>
          <a:p>
            <a:pPr lvl="2" marL="1071720" indent="-3927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Gene expression analysis</a:t>
            </a:r>
            <a:endParaRPr b="0" lang="en-US" sz="15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Small RNA sequencing</a:t>
            </a:r>
            <a:endParaRPr b="0" lang="en-US" sz="1500" spc="-1" strike="noStrike">
              <a:latin typeface="Arial"/>
            </a:endParaRPr>
          </a:p>
          <a:p>
            <a:pPr lvl="2" marL="1071720" indent="-3927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Identification and expression analysis of small RNAs (</a:t>
            </a:r>
            <a:r>
              <a:rPr b="0" i="1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eg</a:t>
            </a: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 miRNAs)</a:t>
            </a:r>
            <a:endParaRPr b="0" lang="en-US" sz="15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Metabolic labeling – RNA Seq</a:t>
            </a:r>
            <a:endParaRPr b="0" lang="en-US" sz="1500" spc="-1" strike="noStrike">
              <a:latin typeface="Arial"/>
            </a:endParaRPr>
          </a:p>
          <a:p>
            <a:pPr lvl="2" marL="1071720" indent="-3927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Analysis of mRNA decay</a:t>
            </a:r>
            <a:endParaRPr b="0" lang="en-US" sz="15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Crosslinking and immunoprecipitation of RNA-binding proteins (CLIP)</a:t>
            </a:r>
            <a:endParaRPr b="0" lang="en-US" sz="1500" spc="-1" strike="noStrike">
              <a:latin typeface="Arial"/>
            </a:endParaRPr>
          </a:p>
          <a:p>
            <a:pPr lvl="2" marL="1071720" indent="-3927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Binding sites of RBPs</a:t>
            </a:r>
            <a:endParaRPr b="0" lang="en-US" sz="15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Ribosome footprinting</a:t>
            </a:r>
            <a:endParaRPr b="0" lang="en-US" sz="1500" spc="-1" strike="noStrike">
              <a:latin typeface="Arial"/>
            </a:endParaRPr>
          </a:p>
          <a:p>
            <a:pPr lvl="2" marL="1071720" indent="-3927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Analysis of mRNA translation</a:t>
            </a:r>
            <a:endParaRPr b="0" lang="en-US" sz="15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Ribometh-seq and similar</a:t>
            </a:r>
            <a:endParaRPr b="0" lang="en-US" sz="1500" spc="-1" strike="noStrike">
              <a:latin typeface="Arial"/>
            </a:endParaRPr>
          </a:p>
          <a:p>
            <a:pPr lvl="2" marL="1071720" indent="-3927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Detection of RNA modifications</a:t>
            </a:r>
            <a:endParaRPr b="0" lang="en-US" sz="1500" spc="-1" strike="noStrike">
              <a:latin typeface="Arial"/>
            </a:endParaRPr>
          </a:p>
          <a:p>
            <a:pPr marL="711720" indent="-392760">
              <a:lnSpc>
                <a:spcPct val="100000"/>
              </a:lnSpc>
              <a:spcBef>
                <a:spcPts val="1199"/>
              </a:spcBef>
              <a:buClr>
                <a:srgbClr val="323232"/>
              </a:buClr>
              <a:buFont typeface="Wingdings" charset="2"/>
              <a:buChar char=""/>
            </a:pPr>
            <a:r>
              <a:rPr b="1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Single-cell transcriptomics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5518080" y="2061000"/>
            <a:ext cx="258372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DejaVu Sans"/>
              </a:rPr>
              <a:t>Imagination is the limit!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84" name="CustomShape 4"/>
          <p:cNvSpPr/>
          <p:nvPr/>
        </p:nvSpPr>
        <p:spPr>
          <a:xfrm>
            <a:off x="4417560" y="5554080"/>
            <a:ext cx="428760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DejaVu Sans"/>
              </a:rPr>
              <a:t>A longer but non exhaustive list :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DejaVu Sans"/>
              </a:rPr>
              <a:t>https://liorpachter.wordpress.com/seq/</a:t>
            </a:r>
            <a:endParaRPr b="0" lang="en-US" sz="20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24" dur="indefinite" restart="never" nodeType="tmRoot">
          <p:childTnLst>
            <p:seq>
              <p:cTn id="25" dur="indefinite" nodeType="mainSeq">
                <p:childTnLst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nodeType="clickEffect" fill="hold" presetClass="entr" presetID="16" presetSubtype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outVertical)" transition="in">
                                      <p:cBhvr additive="repl">
                                        <p:cTn id="30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Beginning of sequencing: Sanger’s method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504000" y="1124640"/>
            <a:ext cx="8097480" cy="539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lvl="1" marL="360000" indent="-357480">
              <a:lnSpc>
                <a:spcPct val="100000"/>
              </a:lnSpc>
              <a:spcBef>
                <a:spcPts val="2401"/>
              </a:spcBef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Could be applied to wide range of fragment lengths, used initially in whole genome sequencing</a:t>
            </a:r>
            <a:endParaRPr b="0" lang="en-US" sz="24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Extract, purify and fragment genomic DNA</a:t>
            </a:r>
            <a:endParaRPr b="0" lang="en-US" sz="24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Make clone library</a:t>
            </a:r>
            <a:endParaRPr b="0" lang="en-US" sz="24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Sequence clone</a:t>
            </a:r>
            <a:endParaRPr b="0" lang="en-US" sz="24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Assemble the genome</a:t>
            </a:r>
            <a:endParaRPr b="0" lang="en-US" sz="24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Fill gaps</a:t>
            </a:r>
            <a:endParaRPr b="0" lang="en-US" sz="24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Computationally intensive for alignment and assembly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87" name="Picture 4" descr=""/>
          <p:cNvPicPr/>
          <p:nvPr/>
        </p:nvPicPr>
        <p:blipFill>
          <a:blip r:embed="rId3"/>
          <a:stretch/>
        </p:blipFill>
        <p:spPr>
          <a:xfrm>
            <a:off x="1403640" y="4984200"/>
            <a:ext cx="1912680" cy="1434240"/>
          </a:xfrm>
          <a:prstGeom prst="rect">
            <a:avLst/>
          </a:prstGeom>
          <a:ln w="9360">
            <a:noFill/>
          </a:ln>
        </p:spPr>
      </p:pic>
      <p:pic>
        <p:nvPicPr>
          <p:cNvPr id="288" name="Picture 9" descr=""/>
          <p:cNvPicPr/>
          <p:nvPr/>
        </p:nvPicPr>
        <p:blipFill>
          <a:blip r:embed="rId4"/>
          <a:stretch/>
        </p:blipFill>
        <p:spPr>
          <a:xfrm>
            <a:off x="3925080" y="4735800"/>
            <a:ext cx="1364760" cy="1931040"/>
          </a:xfrm>
          <a:prstGeom prst="rect">
            <a:avLst/>
          </a:prstGeom>
          <a:ln>
            <a:noFill/>
          </a:ln>
        </p:spPr>
      </p:pic>
      <p:pic>
        <p:nvPicPr>
          <p:cNvPr id="289" name="Picture 10" descr=""/>
          <p:cNvPicPr/>
          <p:nvPr/>
        </p:nvPicPr>
        <p:blipFill>
          <a:blip r:embed="rId5"/>
          <a:stretch/>
        </p:blipFill>
        <p:spPr>
          <a:xfrm>
            <a:off x="6043320" y="4707720"/>
            <a:ext cx="1262520" cy="1931040"/>
          </a:xfrm>
          <a:prstGeom prst="rect">
            <a:avLst/>
          </a:prstGeom>
          <a:ln>
            <a:noFill/>
          </a:ln>
        </p:spPr>
      </p:pic>
      <p:sp>
        <p:nvSpPr>
          <p:cNvPr id="290" name="CustomShape 3"/>
          <p:cNvSpPr/>
          <p:nvPr/>
        </p:nvSpPr>
        <p:spPr>
          <a:xfrm>
            <a:off x="4035240" y="4736160"/>
            <a:ext cx="1103760" cy="2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Gene Myers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1" name="CustomShape 4"/>
          <p:cNvSpPr/>
          <p:nvPr/>
        </p:nvSpPr>
        <p:spPr>
          <a:xfrm>
            <a:off x="6059160" y="6381360"/>
            <a:ext cx="120888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David Haussler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92" name="CustomShape 5"/>
          <p:cNvSpPr/>
          <p:nvPr/>
        </p:nvSpPr>
        <p:spPr>
          <a:xfrm>
            <a:off x="1555200" y="6420960"/>
            <a:ext cx="1554840" cy="2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323232"/>
                </a:solidFill>
                <a:latin typeface="Arial"/>
                <a:ea typeface="DejaVu Sans"/>
              </a:rPr>
              <a:t>Frederick Sanger</a:t>
            </a:r>
            <a:endParaRPr b="0" lang="en-US" sz="16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Sanger sequencing method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94" name="CustomShape 2"/>
          <p:cNvSpPr/>
          <p:nvPr/>
        </p:nvSpPr>
        <p:spPr>
          <a:xfrm>
            <a:off x="504000" y="1124640"/>
            <a:ext cx="8241840" cy="539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lvl="1" marL="360000" indent="-357480">
              <a:lnSpc>
                <a:spcPct val="100000"/>
              </a:lnSpc>
              <a:spcBef>
                <a:spcPts val="2401"/>
              </a:spcBef>
              <a:buBlip>
                <a:blip r:embed="rId1"/>
              </a:buBlip>
            </a:pPr>
            <a:r>
              <a:rPr b="1" lang="en-US" sz="2200" spc="-1" strike="noStrike">
                <a:solidFill>
                  <a:srgbClr val="323232"/>
                </a:solidFill>
                <a:latin typeface="Arial"/>
                <a:ea typeface="Arial"/>
              </a:rPr>
              <a:t>Uses chain terminating nucleotides which are stochastically incorporated </a:t>
            </a:r>
            <a:endParaRPr b="0" lang="en-US" sz="22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Blip>
                <a:blip r:embed="rId2"/>
              </a:buBlip>
            </a:pPr>
            <a:r>
              <a:rPr b="1" lang="en-US" sz="2200" spc="-1" strike="noStrike">
                <a:solidFill>
                  <a:srgbClr val="323232"/>
                </a:solidFill>
                <a:latin typeface="Arial"/>
                <a:ea typeface="Arial"/>
              </a:rPr>
              <a:t>Gel electrophoresis allows one to ’read’ the sequence</a:t>
            </a:r>
            <a:endParaRPr b="0" lang="en-US" sz="2200" spc="-1" strike="noStrike">
              <a:latin typeface="Arial"/>
            </a:endParaRPr>
          </a:p>
        </p:txBody>
      </p:sp>
      <p:grpSp>
        <p:nvGrpSpPr>
          <p:cNvPr id="295" name="Group 3"/>
          <p:cNvGrpSpPr/>
          <p:nvPr/>
        </p:nvGrpSpPr>
        <p:grpSpPr>
          <a:xfrm>
            <a:off x="6580800" y="2395080"/>
            <a:ext cx="2182680" cy="4383000"/>
            <a:chOff x="6580800" y="2395080"/>
            <a:chExt cx="2182680" cy="4383000"/>
          </a:xfrm>
        </p:grpSpPr>
        <p:grpSp>
          <p:nvGrpSpPr>
            <p:cNvPr id="296" name="Group 4"/>
            <p:cNvGrpSpPr/>
            <p:nvPr/>
          </p:nvGrpSpPr>
          <p:grpSpPr>
            <a:xfrm>
              <a:off x="6580800" y="2395080"/>
              <a:ext cx="2022120" cy="4361400"/>
              <a:chOff x="6580800" y="2395080"/>
              <a:chExt cx="2022120" cy="4361400"/>
            </a:xfrm>
          </p:grpSpPr>
          <p:grpSp>
            <p:nvGrpSpPr>
              <p:cNvPr id="297" name="Group 5"/>
              <p:cNvGrpSpPr/>
              <p:nvPr/>
            </p:nvGrpSpPr>
            <p:grpSpPr>
              <a:xfrm>
                <a:off x="6646680" y="2395080"/>
                <a:ext cx="1812960" cy="453960"/>
                <a:chOff x="6646680" y="2395080"/>
                <a:chExt cx="1812960" cy="453960"/>
              </a:xfrm>
            </p:grpSpPr>
            <p:sp>
              <p:nvSpPr>
                <p:cNvPr id="298" name="CustomShape 6"/>
                <p:cNvSpPr/>
                <p:nvPr/>
              </p:nvSpPr>
              <p:spPr>
                <a:xfrm>
                  <a:off x="6646680" y="2395080"/>
                  <a:ext cx="361800" cy="4539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/>
                <a:p>
                  <a:pPr>
                    <a:lnSpc>
                      <a:spcPct val="100000"/>
                    </a:lnSpc>
                  </a:pPr>
                  <a:r>
                    <a:rPr b="0" lang="en-US" sz="2400" spc="-1" strike="noStrike">
                      <a:solidFill>
                        <a:srgbClr val="323232"/>
                      </a:solidFill>
                      <a:latin typeface="Courier New"/>
                      <a:ea typeface="Courier New"/>
                    </a:rPr>
                    <a:t>A</a:t>
                  </a:r>
                  <a:endParaRPr b="0" lang="en-US" sz="2400" spc="-1" strike="noStrike">
                    <a:latin typeface="Arial"/>
                  </a:endParaRPr>
                </a:p>
              </p:txBody>
            </p:sp>
            <p:sp>
              <p:nvSpPr>
                <p:cNvPr id="299" name="CustomShape 7"/>
                <p:cNvSpPr/>
                <p:nvPr/>
              </p:nvSpPr>
              <p:spPr>
                <a:xfrm>
                  <a:off x="7117560" y="2395080"/>
                  <a:ext cx="361800" cy="4539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/>
                <a:p>
                  <a:pPr>
                    <a:lnSpc>
                      <a:spcPct val="100000"/>
                    </a:lnSpc>
                  </a:pPr>
                  <a:r>
                    <a:rPr b="0" lang="en-US" sz="2400" spc="-1" strike="noStrike">
                      <a:solidFill>
                        <a:srgbClr val="323232"/>
                      </a:solidFill>
                      <a:latin typeface="Courier New"/>
                      <a:ea typeface="Courier New"/>
                    </a:rPr>
                    <a:t>C</a:t>
                  </a:r>
                  <a:endParaRPr b="0" lang="en-US" sz="2400" spc="-1" strike="noStrike">
                    <a:latin typeface="Arial"/>
                  </a:endParaRPr>
                </a:p>
              </p:txBody>
            </p:sp>
            <p:sp>
              <p:nvSpPr>
                <p:cNvPr id="300" name="CustomShape 8"/>
                <p:cNvSpPr/>
                <p:nvPr/>
              </p:nvSpPr>
              <p:spPr>
                <a:xfrm>
                  <a:off x="7575840" y="2395080"/>
                  <a:ext cx="361800" cy="4539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/>
                <a:p>
                  <a:pPr>
                    <a:lnSpc>
                      <a:spcPct val="100000"/>
                    </a:lnSpc>
                  </a:pPr>
                  <a:r>
                    <a:rPr b="0" lang="en-US" sz="2400" spc="-1" strike="noStrike">
                      <a:solidFill>
                        <a:srgbClr val="323232"/>
                      </a:solidFill>
                      <a:latin typeface="Courier New"/>
                      <a:ea typeface="Courier New"/>
                    </a:rPr>
                    <a:t>G</a:t>
                  </a:r>
                  <a:endParaRPr b="0" lang="en-US" sz="2400" spc="-1" strike="noStrike">
                    <a:latin typeface="Arial"/>
                  </a:endParaRPr>
                </a:p>
              </p:txBody>
            </p:sp>
            <p:sp>
              <p:nvSpPr>
                <p:cNvPr id="301" name="CustomShape 9"/>
                <p:cNvSpPr/>
                <p:nvPr/>
              </p:nvSpPr>
              <p:spPr>
                <a:xfrm>
                  <a:off x="8097840" y="2395080"/>
                  <a:ext cx="361800" cy="4539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/>
                <a:p>
                  <a:pPr>
                    <a:lnSpc>
                      <a:spcPct val="100000"/>
                    </a:lnSpc>
                  </a:pPr>
                  <a:r>
                    <a:rPr b="0" lang="en-US" sz="2400" spc="-1" strike="noStrike">
                      <a:solidFill>
                        <a:srgbClr val="323232"/>
                      </a:solidFill>
                      <a:latin typeface="Courier New"/>
                      <a:ea typeface="Courier New"/>
                    </a:rPr>
                    <a:t>T</a:t>
                  </a:r>
                  <a:endParaRPr b="0" lang="en-US" sz="2400" spc="-1" strike="noStrike">
                    <a:latin typeface="Arial"/>
                  </a:endParaRPr>
                </a:p>
              </p:txBody>
            </p:sp>
          </p:grpSp>
          <p:sp>
            <p:nvSpPr>
              <p:cNvPr id="302" name="Line 10"/>
              <p:cNvSpPr/>
              <p:nvPr/>
            </p:nvSpPr>
            <p:spPr>
              <a:xfrm>
                <a:off x="6671520" y="2921400"/>
                <a:ext cx="318600" cy="360"/>
              </a:xfrm>
              <a:prstGeom prst="line">
                <a:avLst/>
              </a:prstGeom>
              <a:ln w="6336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303" name="Line 11"/>
              <p:cNvSpPr/>
              <p:nvPr/>
            </p:nvSpPr>
            <p:spPr>
              <a:xfrm>
                <a:off x="7128720" y="3150000"/>
                <a:ext cx="318600" cy="360"/>
              </a:xfrm>
              <a:prstGeom prst="line">
                <a:avLst/>
              </a:prstGeom>
              <a:ln w="6336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304" name="Line 12"/>
              <p:cNvSpPr/>
              <p:nvPr/>
            </p:nvSpPr>
            <p:spPr>
              <a:xfrm>
                <a:off x="8093880" y="3416760"/>
                <a:ext cx="318600" cy="360"/>
              </a:xfrm>
              <a:prstGeom prst="line">
                <a:avLst/>
              </a:prstGeom>
              <a:ln w="6336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305" name="Line 13"/>
              <p:cNvSpPr/>
              <p:nvPr/>
            </p:nvSpPr>
            <p:spPr>
              <a:xfrm>
                <a:off x="8093880" y="3722040"/>
                <a:ext cx="318600" cy="360"/>
              </a:xfrm>
              <a:prstGeom prst="line">
                <a:avLst/>
              </a:prstGeom>
              <a:ln w="6336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306" name="Line 14"/>
              <p:cNvSpPr/>
              <p:nvPr/>
            </p:nvSpPr>
            <p:spPr>
              <a:xfrm>
                <a:off x="7128720" y="3963240"/>
                <a:ext cx="318600" cy="360"/>
              </a:xfrm>
              <a:prstGeom prst="line">
                <a:avLst/>
              </a:prstGeom>
              <a:ln w="6336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307" name="Line 15"/>
              <p:cNvSpPr/>
              <p:nvPr/>
            </p:nvSpPr>
            <p:spPr>
              <a:xfrm>
                <a:off x="7624080" y="4255200"/>
                <a:ext cx="318600" cy="360"/>
              </a:xfrm>
              <a:prstGeom prst="line">
                <a:avLst/>
              </a:prstGeom>
              <a:ln w="6336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308" name="Line 16"/>
              <p:cNvSpPr/>
              <p:nvPr/>
            </p:nvSpPr>
            <p:spPr>
              <a:xfrm>
                <a:off x="7636680" y="4801320"/>
                <a:ext cx="318600" cy="360"/>
              </a:xfrm>
              <a:prstGeom prst="line">
                <a:avLst/>
              </a:prstGeom>
              <a:ln w="6336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309" name="Line 17"/>
              <p:cNvSpPr/>
              <p:nvPr/>
            </p:nvSpPr>
            <p:spPr>
              <a:xfrm>
                <a:off x="7128720" y="4509360"/>
                <a:ext cx="318600" cy="360"/>
              </a:xfrm>
              <a:prstGeom prst="line">
                <a:avLst/>
              </a:prstGeom>
              <a:ln w="6336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310" name="Line 18"/>
              <p:cNvSpPr/>
              <p:nvPr/>
            </p:nvSpPr>
            <p:spPr>
              <a:xfrm>
                <a:off x="7128720" y="5639400"/>
                <a:ext cx="318600" cy="360"/>
              </a:xfrm>
              <a:prstGeom prst="line">
                <a:avLst/>
              </a:prstGeom>
              <a:ln w="6336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311" name="Line 19"/>
              <p:cNvSpPr/>
              <p:nvPr/>
            </p:nvSpPr>
            <p:spPr>
              <a:xfrm>
                <a:off x="7128720" y="6477840"/>
                <a:ext cx="318600" cy="360"/>
              </a:xfrm>
              <a:prstGeom prst="line">
                <a:avLst/>
              </a:prstGeom>
              <a:ln w="6336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312" name="Line 20"/>
              <p:cNvSpPr/>
              <p:nvPr/>
            </p:nvSpPr>
            <p:spPr>
              <a:xfrm>
                <a:off x="8081280" y="5080680"/>
                <a:ext cx="318600" cy="360"/>
              </a:xfrm>
              <a:prstGeom prst="line">
                <a:avLst/>
              </a:prstGeom>
              <a:ln w="6336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313" name="Line 21"/>
              <p:cNvSpPr/>
              <p:nvPr/>
            </p:nvSpPr>
            <p:spPr>
              <a:xfrm>
                <a:off x="8081280" y="5373000"/>
                <a:ext cx="318600" cy="360"/>
              </a:xfrm>
              <a:prstGeom prst="line">
                <a:avLst/>
              </a:prstGeom>
              <a:ln w="6336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314" name="Line 22"/>
              <p:cNvSpPr/>
              <p:nvPr/>
            </p:nvSpPr>
            <p:spPr>
              <a:xfrm>
                <a:off x="8068680" y="5893560"/>
                <a:ext cx="318600" cy="360"/>
              </a:xfrm>
              <a:prstGeom prst="line">
                <a:avLst/>
              </a:prstGeom>
              <a:ln w="6336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315" name="Line 23"/>
              <p:cNvSpPr/>
              <p:nvPr/>
            </p:nvSpPr>
            <p:spPr>
              <a:xfrm>
                <a:off x="8068680" y="6198480"/>
                <a:ext cx="318600" cy="360"/>
              </a:xfrm>
              <a:prstGeom prst="line">
                <a:avLst/>
              </a:prstGeom>
              <a:ln w="6336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316" name="CustomShape 24"/>
              <p:cNvSpPr/>
              <p:nvPr/>
            </p:nvSpPr>
            <p:spPr>
              <a:xfrm>
                <a:off x="6580800" y="2788560"/>
                <a:ext cx="2022120" cy="3967920"/>
              </a:xfrm>
              <a:prstGeom prst="rect">
                <a:avLst/>
              </a:prstGeom>
              <a:noFill/>
              <a:ln w="19080">
                <a:solidFill>
                  <a:schemeClr val="accent1">
                    <a:shade val="95000"/>
                    <a:satMod val="105000"/>
                  </a:schemeClr>
                </a:solidFill>
                <a:round/>
              </a:ln>
              <a:effectLst>
                <a:outerShdw blurRad="40000" dir="5400000" dist="23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</p:grpSp>
        <p:sp>
          <p:nvSpPr>
            <p:cNvPr id="317" name="CustomShape 25"/>
            <p:cNvSpPr/>
            <p:nvPr/>
          </p:nvSpPr>
          <p:spPr>
            <a:xfrm>
              <a:off x="8763120" y="2805480"/>
              <a:ext cx="360" cy="3972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  <a:tailEnd len="med" type="triangle" w="med"/>
            </a:ln>
            <a:effectLst>
              <a:outerShdw blurRad="40000" dir="5400000" dist="2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grpSp>
        <p:nvGrpSpPr>
          <p:cNvPr id="318" name="Group 26"/>
          <p:cNvGrpSpPr/>
          <p:nvPr/>
        </p:nvGrpSpPr>
        <p:grpSpPr>
          <a:xfrm>
            <a:off x="534240" y="-18460080"/>
            <a:ext cx="5933160" cy="25338600"/>
            <a:chOff x="534240" y="-18460080"/>
            <a:chExt cx="5933160" cy="25338600"/>
          </a:xfrm>
        </p:grpSpPr>
        <p:sp>
          <p:nvSpPr>
            <p:cNvPr id="319" name="CustomShape 27"/>
            <p:cNvSpPr/>
            <p:nvPr/>
          </p:nvSpPr>
          <p:spPr>
            <a:xfrm>
              <a:off x="534240" y="2699640"/>
              <a:ext cx="5665320" cy="3928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Courier New"/>
                  <a:ea typeface="DejaVu Sans"/>
                </a:rPr>
                <a:t>AGTAGTGTGTGCCCGTCTGTTCGTATCTTCTTGCGCTTCA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Courier New"/>
                  <a:ea typeface="DejaVu Sans"/>
                </a:rPr>
                <a:t>AGTAGTGTGTGCCCGTCTGTTCGTATCTTCTTGCGCTTC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Courier New"/>
                  <a:ea typeface="DejaVu Sans"/>
                </a:rPr>
                <a:t>AGTAGTGTGTGCCCGTCTGTTCGTATCTTCTTGCGCTT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Courier New"/>
                  <a:ea typeface="DejaVu Sans"/>
                </a:rPr>
                <a:t>AGTAGTGTGTGCCCGTCTGTTCGTATCTTCTTGCGCT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Courier New"/>
                  <a:ea typeface="DejaVu Sans"/>
                </a:rPr>
                <a:t>AGTAGTGTGTGCCCGTCTGTTCGTATCTTCTTGCGC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Courier New"/>
                  <a:ea typeface="DejaVu Sans"/>
                </a:rPr>
                <a:t>AGTAGTGTGTGCCCGTCTGTTCGTATCTTCTTGCG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Courier New"/>
                  <a:ea typeface="DejaVu Sans"/>
                </a:rPr>
                <a:t>AGTAGTGTGTGCCCGTCTGTTCGTATCTTCTTGC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Courier New"/>
                  <a:ea typeface="DejaVu Sans"/>
                </a:rPr>
                <a:t>AGTAGTGTGTGCCCGTCTGTTCGTATCTTCTTG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Courier New"/>
                  <a:ea typeface="DejaVu Sans"/>
                </a:rPr>
                <a:t>AGTAGTGTGTGCCCGTCTGTTCGTATCTTCTT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Courier New"/>
                  <a:ea typeface="DejaVu Sans"/>
                </a:rPr>
                <a:t>AGTAGTGTGTGCCCGTCTGTTCGTATCTTCT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Courier New"/>
                  <a:ea typeface="DejaVu Sans"/>
                </a:rPr>
                <a:t>AGTAGTGTGTGCCCGTCTGTTCGTATCTTC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Courier New"/>
                  <a:ea typeface="DejaVu Sans"/>
                </a:rPr>
                <a:t>AGTAGTGTGTGCCCGTCTGTTCGTATCTT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Courier New"/>
                  <a:ea typeface="DejaVu Sans"/>
                </a:rPr>
                <a:t>AGTAGTGTGTGCCCGTCTGTTCGTATCT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Courier New"/>
                  <a:ea typeface="DejaVu Sans"/>
                </a:rPr>
                <a:t>AGTAGTGTGTGCCCGTCTGTTCGTATC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20" name="CustomShape 28"/>
            <p:cNvSpPr/>
            <p:nvPr/>
          </p:nvSpPr>
          <p:spPr>
            <a:xfrm flipV="1">
              <a:off x="4419720" y="-22021200"/>
              <a:ext cx="1795320" cy="3560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  <a:tailEnd len="med" type="triangle" w="med"/>
            </a:ln>
            <a:effectLst>
              <a:outerShdw blurRad="40000" dir="5400000" dist="2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21" name="CustomShape 29"/>
            <p:cNvSpPr/>
            <p:nvPr/>
          </p:nvSpPr>
          <p:spPr>
            <a:xfrm>
              <a:off x="4219200" y="6516000"/>
              <a:ext cx="355680" cy="36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Arial"/>
                  <a:ea typeface="Arial"/>
                </a:rPr>
                <a:t>5’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22" name="CustomShape 30"/>
            <p:cNvSpPr/>
            <p:nvPr/>
          </p:nvSpPr>
          <p:spPr>
            <a:xfrm>
              <a:off x="6111720" y="2566440"/>
              <a:ext cx="355680" cy="36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Arial"/>
                  <a:ea typeface="Arial"/>
                </a:rPr>
                <a:t>3’</a:t>
              </a:r>
              <a:endParaRPr b="0" lang="en-US" sz="1800" spc="-1" strike="noStrike">
                <a:latin typeface="Arial"/>
              </a:endParaRPr>
            </a:p>
          </p:txBody>
        </p:sp>
      </p:grpSp>
    </p:spTree>
  </p:cSld>
  <p:transition spd="med">
    <p:fade/>
  </p:transition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Underlying principle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24" name="CustomShape 2"/>
          <p:cNvSpPr/>
          <p:nvPr/>
        </p:nvSpPr>
        <p:spPr>
          <a:xfrm>
            <a:off x="504000" y="1124640"/>
            <a:ext cx="8097480" cy="539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lvl="1" marL="360000" indent="-357480">
              <a:lnSpc>
                <a:spcPct val="100000"/>
              </a:lnSpc>
              <a:spcBef>
                <a:spcPts val="2401"/>
              </a:spcBef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Sequencing by synthesis</a:t>
            </a:r>
            <a:endParaRPr b="0" lang="en-US" sz="24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Sanger/Dideoxy chain termination – 1st generation</a:t>
            </a:r>
            <a:endParaRPr b="0" lang="en-US" sz="24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Pyrosequencing (Roche/454) – 2nd generation</a:t>
            </a:r>
            <a:endParaRPr b="0" lang="en-US" sz="24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Reversible terminator (Illumina) – 2nd generation</a:t>
            </a:r>
            <a:endParaRPr b="0" lang="en-US" sz="24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Ion torrent (Life Technologies) - 3rd generation</a:t>
            </a:r>
            <a:endParaRPr b="0" lang="en-US" sz="24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Zero Mode Waveguide (Pacific Biosciences) - 3rd generation</a:t>
            </a:r>
            <a:endParaRPr b="0" lang="en-US" sz="24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Sequencing by Oligo Ligation Detection</a:t>
            </a:r>
            <a:endParaRPr b="0" lang="en-US" sz="24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SOLiD (Applied Biosystems) – 2nd generation</a:t>
            </a:r>
            <a:endParaRPr b="0" lang="en-US" sz="24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Blip>
                <a:blip r:embed="rId3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Direct reading of DNA/RNA sequence</a:t>
            </a:r>
            <a:endParaRPr b="0" lang="en-US" sz="24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Nanopore sequencing – 3rd generation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Major technologies</a:t>
            </a:r>
            <a:endParaRPr b="0" lang="en-US" sz="3200" spc="-1" strike="noStrike">
              <a:latin typeface="Arial"/>
            </a:endParaRPr>
          </a:p>
        </p:txBody>
      </p:sp>
      <p:grpSp>
        <p:nvGrpSpPr>
          <p:cNvPr id="326" name="Group 2"/>
          <p:cNvGrpSpPr/>
          <p:nvPr/>
        </p:nvGrpSpPr>
        <p:grpSpPr>
          <a:xfrm>
            <a:off x="0" y="1674360"/>
            <a:ext cx="9141480" cy="4762440"/>
            <a:chOff x="0" y="1674360"/>
            <a:chExt cx="9141480" cy="4762440"/>
          </a:xfrm>
        </p:grpSpPr>
        <p:pic>
          <p:nvPicPr>
            <p:cNvPr id="327" name="Picture 4" descr=""/>
            <p:cNvPicPr/>
            <p:nvPr/>
          </p:nvPicPr>
          <p:blipFill>
            <a:blip r:embed="rId1"/>
            <a:srcRect l="0" t="24415" r="-16" b="6103"/>
            <a:stretch/>
          </p:blipFill>
          <p:spPr>
            <a:xfrm>
              <a:off x="0" y="1674360"/>
              <a:ext cx="9141480" cy="4762440"/>
            </a:xfrm>
            <a:prstGeom prst="rect">
              <a:avLst/>
            </a:prstGeom>
            <a:ln>
              <a:noFill/>
            </a:ln>
            <a:effectLst>
              <a:outerShdw algn="tl" blurRad="292100" dir="2700000" dist="139700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28" name="CustomShape 3"/>
            <p:cNvSpPr/>
            <p:nvPr/>
          </p:nvSpPr>
          <p:spPr>
            <a:xfrm>
              <a:off x="4934880" y="2359800"/>
              <a:ext cx="6710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a6a6a6"/>
                  </a:solidFill>
                  <a:latin typeface="Arial"/>
                  <a:ea typeface="DejaVu Sans"/>
                </a:rPr>
                <a:t>SOLiD</a:t>
              </a:r>
              <a:endParaRPr b="0" lang="en-US" sz="1800" spc="-1" strike="noStrike">
                <a:latin typeface="Arial"/>
              </a:endParaRPr>
            </a:p>
          </p:txBody>
        </p:sp>
      </p:grpSp>
    </p:spTree>
  </p:cSld>
  <p:transition spd="med">
    <p:fade/>
  </p:transition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Read lengths</a:t>
            </a:r>
            <a:endParaRPr b="0" lang="en-US" sz="3200" spc="-1" strike="noStrike">
              <a:latin typeface="Arial"/>
            </a:endParaRPr>
          </a:p>
        </p:txBody>
      </p:sp>
      <p:grpSp>
        <p:nvGrpSpPr>
          <p:cNvPr id="330" name="Group 2"/>
          <p:cNvGrpSpPr/>
          <p:nvPr/>
        </p:nvGrpSpPr>
        <p:grpSpPr>
          <a:xfrm>
            <a:off x="0" y="1725480"/>
            <a:ext cx="9141480" cy="4367880"/>
            <a:chOff x="0" y="1725480"/>
            <a:chExt cx="9141480" cy="4367880"/>
          </a:xfrm>
        </p:grpSpPr>
        <p:pic>
          <p:nvPicPr>
            <p:cNvPr id="331" name="Picture 7" descr=""/>
            <p:cNvPicPr/>
            <p:nvPr/>
          </p:nvPicPr>
          <p:blipFill>
            <a:blip r:embed="rId1"/>
            <a:srcRect l="0" t="23373" r="0" b="12898"/>
            <a:stretch/>
          </p:blipFill>
          <p:spPr>
            <a:xfrm>
              <a:off x="0" y="1725480"/>
              <a:ext cx="9141480" cy="4367880"/>
            </a:xfrm>
            <a:prstGeom prst="rect">
              <a:avLst/>
            </a:prstGeom>
            <a:ln>
              <a:noFill/>
            </a:ln>
          </p:spPr>
        </p:pic>
        <p:sp>
          <p:nvSpPr>
            <p:cNvPr id="332" name="CustomShape 3"/>
            <p:cNvSpPr/>
            <p:nvPr/>
          </p:nvSpPr>
          <p:spPr>
            <a:xfrm>
              <a:off x="6345720" y="2061000"/>
              <a:ext cx="110088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Arial"/>
                  <a:ea typeface="DejaVu Sans"/>
                </a:rPr>
                <a:t>assembled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33" name="CustomShape 4"/>
            <p:cNvSpPr/>
            <p:nvPr/>
          </p:nvSpPr>
          <p:spPr>
            <a:xfrm>
              <a:off x="6669720" y="3772080"/>
              <a:ext cx="156852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Arial"/>
                  <a:ea typeface="DejaVu Sans"/>
                </a:rPr>
                <a:t>single molecule</a:t>
              </a:r>
              <a:endParaRPr b="0" lang="en-US" sz="1800" spc="-1" strike="noStrike">
                <a:latin typeface="Arial"/>
              </a:endParaRPr>
            </a:p>
          </p:txBody>
        </p:sp>
      </p:grpSp>
    </p:spTree>
  </p:cSld>
  <p:transition spd="med">
    <p:fade/>
  </p:transition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Challenges for RNA-Seq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35" name="CustomShape 2"/>
          <p:cNvSpPr/>
          <p:nvPr/>
        </p:nvSpPr>
        <p:spPr>
          <a:xfrm>
            <a:off x="395640" y="1052640"/>
            <a:ext cx="8637480" cy="573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lvl="1" marL="360000" indent="-357480">
              <a:lnSpc>
                <a:spcPct val="100000"/>
              </a:lnSpc>
              <a:spcBef>
                <a:spcPts val="2401"/>
              </a:spcBef>
              <a:buBlip>
                <a:blip r:embed="rId1"/>
              </a:buBlip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RNA is highly labile and exposed to degradation enzymes</a:t>
            </a:r>
            <a:endParaRPr b="0" lang="en-US" sz="20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Hydroxyl group of ribose - reactive, uracil - less stable than thymine, RNAses</a:t>
            </a:r>
            <a:endParaRPr b="0" lang="en-US" sz="18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How to preserve RNA integrity?</a:t>
            </a:r>
            <a:endParaRPr b="0" lang="en-US" sz="18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Blip>
                <a:blip r:embed="rId2"/>
              </a:buBlip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RNA molecules are highly diverse</a:t>
            </a:r>
            <a:endParaRPr b="0" lang="en-US" sz="20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High dynamic range of expression, from hundreds of thousands per cell (rRNAs, small RNAs) to very few (mRNAs)</a:t>
            </a:r>
            <a:endParaRPr b="0" lang="en-US" sz="18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Large differences in lengths, from tens to millions of nucleotides</a:t>
            </a:r>
            <a:endParaRPr b="0" lang="en-US" sz="18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How to capture the species of interest?</a:t>
            </a:r>
            <a:endParaRPr b="0" lang="en-US" sz="18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How to preserve strand information?</a:t>
            </a:r>
            <a:endParaRPr b="0" lang="en-US" sz="18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How to preserve relative abundances?</a:t>
            </a:r>
            <a:endParaRPr b="0" lang="en-US" sz="18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How to normalize inferred abundance to compare between samples?</a:t>
            </a:r>
            <a:endParaRPr b="0" lang="en-US" sz="18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Blip>
                <a:blip r:embed="rId3"/>
              </a:buBlip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Sequencing reads need to be mapped</a:t>
            </a:r>
            <a:endParaRPr b="0" lang="en-US" sz="20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To genome or to transcriptome?</a:t>
            </a:r>
            <a:endParaRPr b="0" lang="en-US" sz="18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Which reference to use?</a:t>
            </a:r>
            <a:endParaRPr b="0" lang="en-US" sz="18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How to handle reads that come from exon-exon boundaries?</a:t>
            </a:r>
            <a:endParaRPr b="0" lang="en-US" sz="18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How to handle multi-mapping sequencing reads?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Stranded vs Unstranded Sequencing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37" name="CustomShape 2"/>
          <p:cNvSpPr/>
          <p:nvPr/>
        </p:nvSpPr>
        <p:spPr>
          <a:xfrm>
            <a:off x="107640" y="1340640"/>
            <a:ext cx="4641480" cy="48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lvl="1" marL="360000" indent="-357480">
              <a:lnSpc>
                <a:spcPct val="100000"/>
              </a:lnSpc>
              <a:spcBef>
                <a:spcPts val="2401"/>
              </a:spcBef>
              <a:buBlip>
                <a:blip r:embed="rId1"/>
              </a:buBlip>
            </a:pPr>
            <a:r>
              <a:rPr b="1" lang="en-US" sz="2200" spc="-1" strike="noStrike">
                <a:solidFill>
                  <a:srgbClr val="323232"/>
                </a:solidFill>
                <a:latin typeface="Arial"/>
                <a:ea typeface="DejaVu Sans"/>
              </a:rPr>
              <a:t>A substantial proportion of the genome is transcribed in both directions (~8% in </a:t>
            </a:r>
            <a:r>
              <a:rPr b="1" i="1" lang="en-US" sz="2200" spc="-1" strike="noStrike">
                <a:solidFill>
                  <a:srgbClr val="323232"/>
                </a:solidFill>
                <a:latin typeface="Arial"/>
                <a:ea typeface="DejaVu Sans"/>
              </a:rPr>
              <a:t>Homo sapiens</a:t>
            </a:r>
            <a:r>
              <a:rPr b="1" lang="en-US" sz="2200" spc="-1" strike="noStrike">
                <a:solidFill>
                  <a:srgbClr val="323232"/>
                </a:solidFill>
                <a:latin typeface="Arial"/>
                <a:ea typeface="DejaVu Sans"/>
              </a:rPr>
              <a:t>)</a:t>
            </a:r>
            <a:endParaRPr b="0" lang="en-US" sz="22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Blip>
                <a:blip r:embed="rId2"/>
              </a:buBlip>
            </a:pPr>
            <a:r>
              <a:rPr b="1" lang="en-US" sz="2200" spc="-1" strike="noStrike">
                <a:solidFill>
                  <a:srgbClr val="323232"/>
                </a:solidFill>
                <a:latin typeface="Arial"/>
                <a:ea typeface="DejaVu Sans"/>
              </a:rPr>
              <a:t>Use a protocol that preserves the strand information to make it easier to quantify the expression from overlapping loci on opposite strands</a:t>
            </a:r>
            <a:endParaRPr b="0" lang="en-US" sz="22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Blip>
                <a:blip r:embed="rId3"/>
              </a:buBlip>
            </a:pPr>
            <a:r>
              <a:rPr b="1" lang="en-US" sz="2200" spc="-1" strike="noStrike">
                <a:solidFill>
                  <a:srgbClr val="323232"/>
                </a:solidFill>
                <a:latin typeface="Arial"/>
                <a:ea typeface="DejaVu Sans"/>
              </a:rPr>
              <a:t>Achieved by ligating different adaptors to the 5’ and 3’ ends before cDNA synthesis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338" name="Picture 3" descr=""/>
          <p:cNvPicPr/>
          <p:nvPr/>
        </p:nvPicPr>
        <p:blipFill>
          <a:blip r:embed="rId4"/>
          <a:stretch/>
        </p:blipFill>
        <p:spPr>
          <a:xfrm>
            <a:off x="4746960" y="1070640"/>
            <a:ext cx="4143240" cy="5546520"/>
          </a:xfrm>
          <a:prstGeom prst="rect">
            <a:avLst/>
          </a:prstGeom>
          <a:ln>
            <a:noFill/>
          </a:ln>
          <a:effectLst>
            <a:outerShdw algn="tl" blurRad="292100" dir="2700000" dist="139700" rotWithShape="0">
              <a:srgbClr val="333333">
                <a:alpha val="65000"/>
              </a:srgbClr>
            </a:outerShdw>
          </a:effectLst>
        </p:spPr>
      </p:pic>
      <p:sp>
        <p:nvSpPr>
          <p:cNvPr id="339" name="CustomShape 3"/>
          <p:cNvSpPr/>
          <p:nvPr/>
        </p:nvSpPr>
        <p:spPr>
          <a:xfrm>
            <a:off x="1654920" y="6353640"/>
            <a:ext cx="3092760" cy="30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323232"/>
                </a:solidFill>
                <a:latin typeface="Arial"/>
                <a:ea typeface="DejaVu Sans"/>
              </a:rPr>
              <a:t>M.Griffith et al PLoS Comp Biol 2015</a:t>
            </a:r>
            <a:endParaRPr b="0" lang="en-US" sz="14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41" name="Picture 3" descr=""/>
          <p:cNvPicPr/>
          <p:nvPr/>
        </p:nvPicPr>
        <p:blipFill>
          <a:blip r:embed="rId1"/>
          <a:stretch/>
        </p:blipFill>
        <p:spPr>
          <a:xfrm>
            <a:off x="0" y="404640"/>
            <a:ext cx="9141480" cy="6077880"/>
          </a:xfrm>
          <a:prstGeom prst="rect">
            <a:avLst/>
          </a:prstGeom>
          <a:ln>
            <a:noFill/>
          </a:ln>
        </p:spPr>
      </p:pic>
      <p:sp>
        <p:nvSpPr>
          <p:cNvPr id="342" name="CustomShape 2"/>
          <p:cNvSpPr/>
          <p:nvPr/>
        </p:nvSpPr>
        <p:spPr>
          <a:xfrm>
            <a:off x="6089400" y="6485040"/>
            <a:ext cx="29296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http://era7bioinformatics.com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Sequencing depth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44" name="CustomShape 2"/>
          <p:cNvSpPr/>
          <p:nvPr/>
        </p:nvSpPr>
        <p:spPr>
          <a:xfrm>
            <a:off x="107640" y="1340640"/>
            <a:ext cx="3885840" cy="48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lvl="1" marL="360000" indent="-357480">
              <a:lnSpc>
                <a:spcPct val="100000"/>
              </a:lnSpc>
              <a:spcBef>
                <a:spcPts val="2401"/>
              </a:spcBef>
              <a:buBlip>
                <a:blip r:embed="rId1"/>
              </a:buBlip>
            </a:pPr>
            <a:r>
              <a:rPr b="1" lang="en-US" sz="2200" spc="-1" strike="noStrike">
                <a:solidFill>
                  <a:srgbClr val="323232"/>
                </a:solidFill>
                <a:latin typeface="Arial"/>
                <a:ea typeface="DejaVu Sans"/>
              </a:rPr>
              <a:t>Quantification of gene expression usually requires ~30-40 million reads</a:t>
            </a:r>
            <a:endParaRPr b="0" lang="en-US" sz="22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Blip>
                <a:blip r:embed="rId2"/>
              </a:buBlip>
            </a:pPr>
            <a:r>
              <a:rPr b="1" lang="en-US" sz="2200" spc="-1" strike="noStrike">
                <a:solidFill>
                  <a:srgbClr val="323232"/>
                </a:solidFill>
                <a:latin typeface="Arial"/>
                <a:ea typeface="DejaVu Sans"/>
              </a:rPr>
              <a:t>To identify rare events (isoforms, somatic mutations) much more depth is required</a:t>
            </a:r>
            <a:endParaRPr b="0" lang="en-US" sz="22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Blip>
                <a:blip r:embed="rId3"/>
              </a:buBlip>
            </a:pPr>
            <a:r>
              <a:rPr b="1" lang="en-US" sz="2200" spc="-1" strike="noStrike">
                <a:solidFill>
                  <a:srgbClr val="323232"/>
                </a:solidFill>
                <a:latin typeface="Arial"/>
                <a:ea typeface="DejaVu Sans"/>
              </a:rPr>
              <a:t>Not easy to know in advance, some experimentation is typically required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45" name="CustomShape 3"/>
          <p:cNvSpPr/>
          <p:nvPr/>
        </p:nvSpPr>
        <p:spPr>
          <a:xfrm>
            <a:off x="3749400" y="6407640"/>
            <a:ext cx="5356440" cy="2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323232"/>
                </a:solidFill>
                <a:latin typeface="Arial"/>
                <a:ea typeface="DejaVu Sans"/>
              </a:rPr>
              <a:t>A User's Guide to the Encyclopedia of DNA Elements (ENCODE) PLoS 2011</a:t>
            </a:r>
            <a:endParaRPr b="0" lang="en-US" sz="1100" spc="-1" strike="noStrike">
              <a:latin typeface="Arial"/>
            </a:endParaRPr>
          </a:p>
        </p:txBody>
      </p:sp>
      <p:grpSp>
        <p:nvGrpSpPr>
          <p:cNvPr id="346" name="Group 4"/>
          <p:cNvGrpSpPr/>
          <p:nvPr/>
        </p:nvGrpSpPr>
        <p:grpSpPr>
          <a:xfrm>
            <a:off x="4065480" y="1631520"/>
            <a:ext cx="4824720" cy="4530960"/>
            <a:chOff x="4065480" y="1631520"/>
            <a:chExt cx="4824720" cy="4530960"/>
          </a:xfrm>
        </p:grpSpPr>
        <p:pic>
          <p:nvPicPr>
            <p:cNvPr id="347" name="Picture 7" descr=""/>
            <p:cNvPicPr/>
            <p:nvPr/>
          </p:nvPicPr>
          <p:blipFill>
            <a:blip r:embed="rId4"/>
            <a:srcRect l="0" t="3325" r="50821" b="50861"/>
            <a:stretch/>
          </p:blipFill>
          <p:spPr>
            <a:xfrm>
              <a:off x="4065480" y="1631520"/>
              <a:ext cx="4824720" cy="4530960"/>
            </a:xfrm>
            <a:prstGeom prst="rect">
              <a:avLst/>
            </a:prstGeom>
            <a:ln>
              <a:noFill/>
            </a:ln>
            <a:effectLst>
              <a:outerShdw algn="tl" blurRad="292100" dir="2700000" dist="139700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48" name="CustomShape 5"/>
            <p:cNvSpPr/>
            <p:nvPr/>
          </p:nvSpPr>
          <p:spPr>
            <a:xfrm>
              <a:off x="7065360" y="3573000"/>
              <a:ext cx="124236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Arial"/>
                  <a:ea typeface="DejaVu Sans"/>
                </a:rPr>
                <a:t>RPKM class</a:t>
              </a:r>
              <a:endParaRPr b="0" lang="en-US" sz="1800" spc="-1" strike="noStrike">
                <a:latin typeface="Arial"/>
              </a:endParaRPr>
            </a:p>
          </p:txBody>
        </p:sp>
      </p:grpSp>
    </p:spTree>
  </p:cSld>
  <p:transition spd="med">
    <p:fade/>
  </p:transition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551160" y="404640"/>
            <a:ext cx="812304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Arial"/>
              </a:rPr>
              <a:t>First some logistic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457200" y="1371600"/>
            <a:ext cx="8367120" cy="110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Course page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: </a:t>
            </a:r>
            <a:r>
              <a:rPr b="0" lang="en-US" sz="2400" spc="-1" strike="noStrike" u="sng">
                <a:solidFill>
                  <a:srgbClr val="575757"/>
                </a:solidFill>
                <a:uFillTx/>
                <a:latin typeface="Arial"/>
                <a:ea typeface="DejaVu Sans"/>
                <a:hlinkClick r:id="rId1"/>
              </a:rPr>
              <a:t>https://edu.sib.swiss/course/view.php?id=475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575757"/>
                </a:solidFill>
                <a:latin typeface="Arial"/>
                <a:ea typeface="DejaVu Sans"/>
              </a:rPr>
              <a:t>Login</a:t>
            </a:r>
            <a:r>
              <a:rPr b="0" lang="en-US" sz="2400" spc="-1" strike="noStrike">
                <a:solidFill>
                  <a:srgbClr val="575757"/>
                </a:solidFill>
                <a:latin typeface="Arial"/>
                <a:ea typeface="DejaVu Sans"/>
              </a:rPr>
              <a:t> : rnaseq19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575757"/>
                </a:solidFill>
                <a:latin typeface="Arial"/>
                <a:ea typeface="DejaVu Sans"/>
              </a:rPr>
              <a:t>Password </a:t>
            </a:r>
            <a:r>
              <a:rPr b="0" lang="en-US" sz="2400" spc="-1" strike="noStrike">
                <a:solidFill>
                  <a:srgbClr val="575757"/>
                </a:solidFill>
                <a:latin typeface="Arial"/>
                <a:ea typeface="DejaVu Sans"/>
              </a:rPr>
              <a:t>: SIB-rnaseq19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640080" y="2743200"/>
            <a:ext cx="1644120" cy="272520"/>
          </a:xfrm>
          <a:custGeom>
            <a:avLst/>
            <a:gdLst/>
            <a:ahLst/>
            <a:rect l="l" t="t" r="r" b="b"/>
            <a:pathLst>
              <a:path w="4574" h="764">
                <a:moveTo>
                  <a:pt x="0" y="190"/>
                </a:moveTo>
                <a:lnTo>
                  <a:pt x="3429" y="190"/>
                </a:lnTo>
                <a:lnTo>
                  <a:pt x="3429" y="0"/>
                </a:lnTo>
                <a:lnTo>
                  <a:pt x="4573" y="381"/>
                </a:lnTo>
                <a:lnTo>
                  <a:pt x="3429" y="763"/>
                </a:lnTo>
                <a:lnTo>
                  <a:pt x="3429" y="572"/>
                </a:lnTo>
                <a:lnTo>
                  <a:pt x="0" y="572"/>
                </a:lnTo>
                <a:lnTo>
                  <a:pt x="0" y="19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4"/>
          <p:cNvSpPr/>
          <p:nvPr/>
        </p:nvSpPr>
        <p:spPr>
          <a:xfrm>
            <a:off x="2560320" y="2729160"/>
            <a:ext cx="3972240" cy="42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Slides , schedule , feedback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5" name="CustomShape 5"/>
          <p:cNvSpPr/>
          <p:nvPr/>
        </p:nvSpPr>
        <p:spPr>
          <a:xfrm>
            <a:off x="457560" y="3207960"/>
            <a:ext cx="8561160" cy="42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Google doc :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https://docs.google.com/document/d/1FPpd4fK7KhI9epzQzhUpk5Aj47kIPtIFn0f6s0rU6Nc/edit#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16" name="CustomShape 6"/>
          <p:cNvSpPr/>
          <p:nvPr/>
        </p:nvSpPr>
        <p:spPr>
          <a:xfrm>
            <a:off x="640440" y="3823560"/>
            <a:ext cx="1644120" cy="272520"/>
          </a:xfrm>
          <a:custGeom>
            <a:avLst/>
            <a:gdLst/>
            <a:ahLst/>
            <a:rect l="l" t="t" r="r" b="b"/>
            <a:pathLst>
              <a:path w="4574" h="764">
                <a:moveTo>
                  <a:pt x="0" y="190"/>
                </a:moveTo>
                <a:lnTo>
                  <a:pt x="3429" y="190"/>
                </a:lnTo>
                <a:lnTo>
                  <a:pt x="3429" y="0"/>
                </a:lnTo>
                <a:lnTo>
                  <a:pt x="4573" y="381"/>
                </a:lnTo>
                <a:lnTo>
                  <a:pt x="3429" y="763"/>
                </a:lnTo>
                <a:lnTo>
                  <a:pt x="3429" y="572"/>
                </a:lnTo>
                <a:lnTo>
                  <a:pt x="0" y="572"/>
                </a:lnTo>
                <a:lnTo>
                  <a:pt x="0" y="19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7"/>
          <p:cNvSpPr/>
          <p:nvPr/>
        </p:nvSpPr>
        <p:spPr>
          <a:xfrm>
            <a:off x="2560680" y="3809520"/>
            <a:ext cx="4177800" cy="42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Questions during/after course</a:t>
            </a: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Technical replicates – generally not required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50" name="Picture 9" descr=""/>
          <p:cNvPicPr/>
          <p:nvPr/>
        </p:nvPicPr>
        <p:blipFill>
          <a:blip r:embed="rId1"/>
          <a:srcRect l="0" t="0" r="0" b="28125"/>
          <a:stretch/>
        </p:blipFill>
        <p:spPr>
          <a:xfrm>
            <a:off x="136800" y="1484640"/>
            <a:ext cx="8825400" cy="4749840"/>
          </a:xfrm>
          <a:prstGeom prst="rect">
            <a:avLst/>
          </a:prstGeom>
          <a:ln>
            <a:noFill/>
          </a:ln>
          <a:effectLst>
            <a:outerShdw algn="tl" blurRad="292100" dir="2700000" dist="139700" rotWithShape="0">
              <a:srgbClr val="333333">
                <a:alpha val="65000"/>
              </a:srgbClr>
            </a:outerShdw>
          </a:effectLst>
        </p:spPr>
      </p:pic>
      <p:sp>
        <p:nvSpPr>
          <p:cNvPr id="351" name="CustomShape 2"/>
          <p:cNvSpPr/>
          <p:nvPr/>
        </p:nvSpPr>
        <p:spPr>
          <a:xfrm>
            <a:off x="6067080" y="6596280"/>
            <a:ext cx="3085200" cy="2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323232"/>
                </a:solidFill>
                <a:latin typeface="Arial"/>
                <a:ea typeface="DejaVu Sans"/>
              </a:rPr>
              <a:t>Lauren M Mclntyre et al., BMC Genomics 2011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52" name="CustomShape 3"/>
          <p:cNvSpPr/>
          <p:nvPr/>
        </p:nvSpPr>
        <p:spPr>
          <a:xfrm>
            <a:off x="683640" y="6278400"/>
            <a:ext cx="1869840" cy="5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D. simulans male heads BR2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3" name="CustomShape 4"/>
          <p:cNvSpPr/>
          <p:nvPr/>
        </p:nvSpPr>
        <p:spPr>
          <a:xfrm>
            <a:off x="3636000" y="6254640"/>
            <a:ext cx="2085840" cy="5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D. melanogaster female heads BR2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4" name="CustomShape 5"/>
          <p:cNvSpPr/>
          <p:nvPr/>
        </p:nvSpPr>
        <p:spPr>
          <a:xfrm>
            <a:off x="6588360" y="6230880"/>
            <a:ext cx="20858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c167 cell line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Experimental replicates – interlaboratory variation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56" name="CustomShape 2"/>
          <p:cNvSpPr/>
          <p:nvPr/>
        </p:nvSpPr>
        <p:spPr>
          <a:xfrm>
            <a:off x="504000" y="1124640"/>
            <a:ext cx="8097480" cy="93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lvl="1" marL="360000" indent="-357480">
              <a:lnSpc>
                <a:spcPct val="100000"/>
              </a:lnSpc>
              <a:spcBef>
                <a:spcPts val="2401"/>
              </a:spcBef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7 labs, 48-113 samples, five shared samples, same library kit, paired-end reads of same length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57" name="Picture 6" descr=""/>
          <p:cNvPicPr/>
          <p:nvPr/>
        </p:nvPicPr>
        <p:blipFill>
          <a:blip r:embed="rId2"/>
          <a:srcRect l="0" t="2873" r="0" b="45385"/>
          <a:stretch/>
        </p:blipFill>
        <p:spPr>
          <a:xfrm>
            <a:off x="467640" y="2205000"/>
            <a:ext cx="4565160" cy="4265280"/>
          </a:xfrm>
          <a:prstGeom prst="rect">
            <a:avLst/>
          </a:prstGeom>
          <a:ln>
            <a:noFill/>
          </a:ln>
          <a:effectLst>
            <a:outerShdw algn="tl" blurRad="292100" dir="2700000" dist="139700" rotWithShape="0">
              <a:srgbClr val="333333">
                <a:alpha val="65000"/>
              </a:srgbClr>
            </a:outerShdw>
          </a:effectLst>
        </p:spPr>
      </p:pic>
      <p:pic>
        <p:nvPicPr>
          <p:cNvPr id="358" name="Picture 7" descr=""/>
          <p:cNvPicPr/>
          <p:nvPr/>
        </p:nvPicPr>
        <p:blipFill>
          <a:blip r:embed="rId3"/>
          <a:stretch/>
        </p:blipFill>
        <p:spPr>
          <a:xfrm>
            <a:off x="5508000" y="2961000"/>
            <a:ext cx="3277800" cy="1725840"/>
          </a:xfrm>
          <a:prstGeom prst="rect">
            <a:avLst/>
          </a:prstGeom>
          <a:ln>
            <a:noFill/>
          </a:ln>
          <a:effectLst>
            <a:outerShdw algn="tl" blurRad="292100" dir="2700000" dist="139700" rotWithShape="0">
              <a:srgbClr val="333333">
                <a:alpha val="65000"/>
              </a:srgbClr>
            </a:outerShdw>
          </a:effectLst>
        </p:spPr>
      </p:pic>
      <p:sp>
        <p:nvSpPr>
          <p:cNvPr id="359" name="CustomShape 3"/>
          <p:cNvSpPr/>
          <p:nvPr/>
        </p:nvSpPr>
        <p:spPr>
          <a:xfrm>
            <a:off x="5580000" y="5478480"/>
            <a:ext cx="32378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Downstream of RNA extraction, sample preparation is quite reproducible.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0" name="CustomShape 4"/>
          <p:cNvSpPr/>
          <p:nvPr/>
        </p:nvSpPr>
        <p:spPr>
          <a:xfrm>
            <a:off x="5303520" y="5120640"/>
            <a:ext cx="164592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Exon level :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Experimental replicates – interlaboratory variation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62" name="CustomShape 2"/>
          <p:cNvSpPr/>
          <p:nvPr/>
        </p:nvSpPr>
        <p:spPr>
          <a:xfrm>
            <a:off x="504000" y="1124640"/>
            <a:ext cx="8097480" cy="93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lvl="1" marL="360000" indent="-357480">
              <a:lnSpc>
                <a:spcPct val="100000"/>
              </a:lnSpc>
              <a:spcBef>
                <a:spcPts val="2401"/>
              </a:spcBef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7 labs, 48-113 samples, five shared samples, same library kit, paired-end reads of same length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63" name="Picture 6" descr=""/>
          <p:cNvPicPr/>
          <p:nvPr/>
        </p:nvPicPr>
        <p:blipFill>
          <a:blip r:embed="rId2"/>
          <a:srcRect l="0" t="2873" r="0" b="45385"/>
          <a:stretch/>
        </p:blipFill>
        <p:spPr>
          <a:xfrm>
            <a:off x="467640" y="2205000"/>
            <a:ext cx="4565160" cy="4265280"/>
          </a:xfrm>
          <a:prstGeom prst="rect">
            <a:avLst/>
          </a:prstGeom>
          <a:ln>
            <a:noFill/>
          </a:ln>
          <a:effectLst>
            <a:outerShdw algn="tl" blurRad="292100" dir="2700000" dist="139700" rotWithShape="0">
              <a:srgbClr val="333333">
                <a:alpha val="65000"/>
              </a:srgbClr>
            </a:outerShdw>
          </a:effectLst>
        </p:spPr>
      </p:pic>
      <p:pic>
        <p:nvPicPr>
          <p:cNvPr id="364" name="Picture 7" descr=""/>
          <p:cNvPicPr/>
          <p:nvPr/>
        </p:nvPicPr>
        <p:blipFill>
          <a:blip r:embed="rId3"/>
          <a:stretch/>
        </p:blipFill>
        <p:spPr>
          <a:xfrm>
            <a:off x="5508000" y="2961000"/>
            <a:ext cx="3277800" cy="1725840"/>
          </a:xfrm>
          <a:prstGeom prst="rect">
            <a:avLst/>
          </a:prstGeom>
          <a:ln>
            <a:noFill/>
          </a:ln>
          <a:effectLst>
            <a:outerShdw algn="tl" blurRad="292100" dir="2700000" dist="139700" rotWithShape="0">
              <a:srgbClr val="333333">
                <a:alpha val="65000"/>
              </a:srgbClr>
            </a:outerShdw>
          </a:effectLst>
        </p:spPr>
      </p:pic>
      <p:sp>
        <p:nvSpPr>
          <p:cNvPr id="365" name="CustomShape 3"/>
          <p:cNvSpPr/>
          <p:nvPr/>
        </p:nvSpPr>
        <p:spPr>
          <a:xfrm>
            <a:off x="5580000" y="5478480"/>
            <a:ext cx="32378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Downstream of RNA extraction, sample preparation is quite </a:t>
            </a:r>
            <a:r>
              <a:rPr b="0" lang="en-US" sz="1800" spc="-1" strike="sngStrike">
                <a:solidFill>
                  <a:srgbClr val="323232"/>
                </a:solidFill>
                <a:latin typeface="Arial"/>
                <a:ea typeface="DejaVu Sans"/>
              </a:rPr>
              <a:t>reproducible</a:t>
            </a: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CHECK FOR BATCH EFFECT!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66" name="" descr=""/>
          <p:cNvPicPr/>
          <p:nvPr/>
        </p:nvPicPr>
        <p:blipFill>
          <a:blip r:embed="rId4"/>
          <a:stretch/>
        </p:blipFill>
        <p:spPr>
          <a:xfrm>
            <a:off x="-5801760" y="91440"/>
            <a:ext cx="4826520" cy="4045680"/>
          </a:xfrm>
          <a:prstGeom prst="rect">
            <a:avLst/>
          </a:prstGeom>
          <a:ln>
            <a:noFill/>
          </a:ln>
        </p:spPr>
      </p:pic>
      <p:pic>
        <p:nvPicPr>
          <p:cNvPr id="367" name="" descr=""/>
          <p:cNvPicPr/>
          <p:nvPr/>
        </p:nvPicPr>
        <p:blipFill>
          <a:blip r:embed="rId5"/>
          <a:stretch/>
        </p:blipFill>
        <p:spPr>
          <a:xfrm>
            <a:off x="597600" y="2995200"/>
            <a:ext cx="4295520" cy="3600720"/>
          </a:xfrm>
          <a:prstGeom prst="rect">
            <a:avLst/>
          </a:prstGeom>
          <a:ln>
            <a:noFill/>
          </a:ln>
        </p:spPr>
      </p:pic>
      <p:sp>
        <p:nvSpPr>
          <p:cNvPr id="368" name="CustomShape 4"/>
          <p:cNvSpPr/>
          <p:nvPr/>
        </p:nvSpPr>
        <p:spPr>
          <a:xfrm>
            <a:off x="5303880" y="5120640"/>
            <a:ext cx="210276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Transcript level :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Biological replicates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370" name="Picture 8" descr=""/>
          <p:cNvPicPr/>
          <p:nvPr/>
        </p:nvPicPr>
        <p:blipFill>
          <a:blip r:embed="rId1"/>
          <a:stretch/>
        </p:blipFill>
        <p:spPr>
          <a:xfrm>
            <a:off x="115560" y="1227960"/>
            <a:ext cx="4461480" cy="3961440"/>
          </a:xfrm>
          <a:prstGeom prst="rect">
            <a:avLst/>
          </a:prstGeom>
          <a:ln>
            <a:noFill/>
          </a:ln>
          <a:effectLst>
            <a:outerShdw algn="tl" blurRad="292100" dir="2700000" dist="139700" rotWithShape="0">
              <a:srgbClr val="333333">
                <a:alpha val="65000"/>
              </a:srgbClr>
            </a:outerShdw>
          </a:effectLst>
        </p:spPr>
      </p:pic>
      <p:pic>
        <p:nvPicPr>
          <p:cNvPr id="371" name="Picture 9" descr=""/>
          <p:cNvPicPr/>
          <p:nvPr/>
        </p:nvPicPr>
        <p:blipFill>
          <a:blip r:embed="rId2"/>
          <a:stretch/>
        </p:blipFill>
        <p:spPr>
          <a:xfrm>
            <a:off x="4607280" y="1227960"/>
            <a:ext cx="4440960" cy="3961440"/>
          </a:xfrm>
          <a:prstGeom prst="rect">
            <a:avLst/>
          </a:prstGeom>
          <a:ln>
            <a:noFill/>
          </a:ln>
          <a:effectLst>
            <a:outerShdw algn="tl" blurRad="292100" dir="2700000" dist="139700" rotWithShape="0">
              <a:srgbClr val="333333">
                <a:alpha val="65000"/>
              </a:srgbClr>
            </a:outerShdw>
          </a:effectLst>
        </p:spPr>
      </p:pic>
      <p:sp>
        <p:nvSpPr>
          <p:cNvPr id="372" name="CustomShape 2"/>
          <p:cNvSpPr/>
          <p:nvPr/>
        </p:nvSpPr>
        <p:spPr>
          <a:xfrm>
            <a:off x="3913560" y="6413400"/>
            <a:ext cx="502092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Soneson &amp; Delorenzi 2013 BMC Bioinformatics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3" name="CustomShape 3"/>
          <p:cNvSpPr/>
          <p:nvPr/>
        </p:nvSpPr>
        <p:spPr>
          <a:xfrm>
            <a:off x="3442320" y="5769720"/>
            <a:ext cx="243288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Samples per condition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4" name="CustomShape 4"/>
          <p:cNvSpPr/>
          <p:nvPr/>
        </p:nvSpPr>
        <p:spPr>
          <a:xfrm>
            <a:off x="1215360" y="5306040"/>
            <a:ext cx="3038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5" name="CustomShape 5"/>
          <p:cNvSpPr/>
          <p:nvPr/>
        </p:nvSpPr>
        <p:spPr>
          <a:xfrm>
            <a:off x="2422080" y="5306040"/>
            <a:ext cx="3038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6" name="CustomShape 6"/>
          <p:cNvSpPr/>
          <p:nvPr/>
        </p:nvSpPr>
        <p:spPr>
          <a:xfrm>
            <a:off x="3675960" y="5306040"/>
            <a:ext cx="43056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10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7" name="CustomShape 7"/>
          <p:cNvSpPr/>
          <p:nvPr/>
        </p:nvSpPr>
        <p:spPr>
          <a:xfrm>
            <a:off x="5492160" y="5306040"/>
            <a:ext cx="3038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8" name="CustomShape 8"/>
          <p:cNvSpPr/>
          <p:nvPr/>
        </p:nvSpPr>
        <p:spPr>
          <a:xfrm>
            <a:off x="6699240" y="5306040"/>
            <a:ext cx="3038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9" name="CustomShape 9"/>
          <p:cNvSpPr/>
          <p:nvPr/>
        </p:nvSpPr>
        <p:spPr>
          <a:xfrm>
            <a:off x="7953120" y="5306040"/>
            <a:ext cx="43056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10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Estimating variance of a normally distributed variable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81" name="CustomShape 2"/>
          <p:cNvSpPr/>
          <p:nvPr/>
        </p:nvSpPr>
        <p:spPr>
          <a:xfrm>
            <a:off x="5943600" y="5303520"/>
            <a:ext cx="3090240" cy="129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en-US" sz="1600" spc="-1" strike="noStrike">
                <a:solidFill>
                  <a:srgbClr val="323232"/>
                </a:solidFill>
                <a:latin typeface="Arial"/>
                <a:ea typeface="DejaVu Sans"/>
              </a:rPr>
              <a:t>What does this tell you about the ideal number of replicates for your RNA-Seq experiment?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82" name="" descr=""/>
          <p:cNvPicPr/>
          <p:nvPr/>
        </p:nvPicPr>
        <p:blipFill>
          <a:blip r:embed="rId1"/>
          <a:stretch/>
        </p:blipFill>
        <p:spPr>
          <a:xfrm>
            <a:off x="-100800" y="542880"/>
            <a:ext cx="6398640" cy="6398640"/>
          </a:xfrm>
          <a:prstGeom prst="rect">
            <a:avLst/>
          </a:prstGeom>
          <a:ln>
            <a:noFill/>
          </a:ln>
        </p:spPr>
      </p:pic>
      <p:sp>
        <p:nvSpPr>
          <p:cNvPr id="383" name="CustomShape 3"/>
          <p:cNvSpPr/>
          <p:nvPr/>
        </p:nvSpPr>
        <p:spPr>
          <a:xfrm>
            <a:off x="3672720" y="1316160"/>
            <a:ext cx="183312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True variance = 3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More reads or more replicates 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85" name="CustomShape 2"/>
          <p:cNvSpPr/>
          <p:nvPr/>
        </p:nvSpPr>
        <p:spPr>
          <a:xfrm>
            <a:off x="604080" y="6164280"/>
            <a:ext cx="835560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From Liu et al. 2014.  RNA-seq differential expression studies: more sequence or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more replication?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86" name="" descr=""/>
          <p:cNvPicPr/>
          <p:nvPr/>
        </p:nvPicPr>
        <p:blipFill>
          <a:blip r:embed="rId1"/>
          <a:stretch/>
        </p:blipFill>
        <p:spPr>
          <a:xfrm>
            <a:off x="1433880" y="1019520"/>
            <a:ext cx="6228360" cy="4560840"/>
          </a:xfrm>
          <a:prstGeom prst="rect">
            <a:avLst/>
          </a:prstGeom>
          <a:ln>
            <a:noFill/>
          </a:ln>
        </p:spPr>
      </p:pic>
      <p:sp>
        <p:nvSpPr>
          <p:cNvPr id="387" name="CustomShape 3"/>
          <p:cNvSpPr/>
          <p:nvPr/>
        </p:nvSpPr>
        <p:spPr>
          <a:xfrm>
            <a:off x="5228640" y="5445360"/>
            <a:ext cx="389340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Generally more replicates should be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preferred if they can be obtained.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Experimental design resources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89" name="CustomShape 2"/>
          <p:cNvSpPr/>
          <p:nvPr/>
        </p:nvSpPr>
        <p:spPr>
          <a:xfrm>
            <a:off x="504000" y="1700640"/>
            <a:ext cx="8097480" cy="338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lvl="1" marL="360000" indent="-357480">
              <a:lnSpc>
                <a:spcPct val="100000"/>
              </a:lnSpc>
              <a:spcBef>
                <a:spcPts val="2401"/>
              </a:spcBef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Local sequencing facility and/or bioinformatics unit</a:t>
            </a:r>
            <a:endParaRPr b="0" lang="en-US" sz="24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Blip>
                <a:blip r:embed="rId2"/>
              </a:buBlip>
            </a:pPr>
            <a:r>
              <a:rPr b="1" lang="en-US" sz="2400" spc="-1" strike="noStrike" u="sng">
                <a:solidFill>
                  <a:srgbClr val="575757"/>
                </a:solidFill>
                <a:uFillTx/>
                <a:latin typeface="Arial"/>
                <a:ea typeface="DejaVu Sans"/>
                <a:hlinkClick r:id="rId3"/>
              </a:rPr>
              <a:t>https://genome.ucsc.edu/ENCODE/protocols/dataStandards/ENCODE_RNAseq_Standards_V1.0.pdf</a:t>
            </a:r>
            <a:endParaRPr b="0" lang="en-US" sz="24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Blip>
                <a:blip r:embed="rId4"/>
              </a:buBlip>
            </a:pPr>
            <a:r>
              <a:rPr b="1" lang="en-US" sz="2400" spc="-1" strike="noStrike" u="sng">
                <a:solidFill>
                  <a:srgbClr val="575757"/>
                </a:solidFill>
                <a:uFillTx/>
                <a:latin typeface="Arial"/>
                <a:ea typeface="DejaVu Sans"/>
                <a:hlinkClick r:id="rId5"/>
              </a:rPr>
              <a:t>http://seqanswers.com/</a:t>
            </a:r>
            <a:r>
              <a:rPr b="1" lang="en-US" sz="2400" spc="-1" strike="noStrike">
                <a:solidFill>
                  <a:srgbClr val="e30613"/>
                </a:solidFill>
                <a:latin typeface="Arial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Blip>
                <a:blip r:embed="rId6"/>
              </a:buBlip>
            </a:pPr>
            <a:r>
              <a:rPr b="1" lang="en-US" sz="2400" spc="-1" strike="noStrike" u="sng">
                <a:solidFill>
                  <a:srgbClr val="575757"/>
                </a:solidFill>
                <a:uFillTx/>
                <a:latin typeface="Arial"/>
                <a:ea typeface="DejaVu Sans"/>
                <a:hlinkClick r:id="rId7"/>
              </a:rPr>
              <a:t>https://www.biostars.org</a:t>
            </a: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Basic RNA-Seq Protocol Overview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91" name="Picture 4" descr=""/>
          <p:cNvPicPr/>
          <p:nvPr/>
        </p:nvPicPr>
        <p:blipFill>
          <a:blip r:embed="rId1"/>
          <a:stretch/>
        </p:blipFill>
        <p:spPr>
          <a:xfrm>
            <a:off x="179640" y="1124640"/>
            <a:ext cx="3850560" cy="5446440"/>
          </a:xfrm>
          <a:prstGeom prst="rect">
            <a:avLst/>
          </a:prstGeom>
          <a:ln>
            <a:noFill/>
          </a:ln>
          <a:effectLst>
            <a:outerShdw algn="tl" blurRad="292100" dir="2700000" dist="139700" rotWithShape="0">
              <a:srgbClr val="333333">
                <a:alpha val="65000"/>
              </a:srgbClr>
            </a:outerShdw>
          </a:effectLst>
        </p:spPr>
      </p:pic>
      <p:pic>
        <p:nvPicPr>
          <p:cNvPr id="392" name="Picture 7" descr=""/>
          <p:cNvPicPr/>
          <p:nvPr/>
        </p:nvPicPr>
        <p:blipFill>
          <a:blip r:embed="rId2"/>
          <a:srcRect l="0" t="50066" r="34744" b="0"/>
          <a:stretch/>
        </p:blipFill>
        <p:spPr>
          <a:xfrm>
            <a:off x="4212000" y="1124640"/>
            <a:ext cx="4656600" cy="2157840"/>
          </a:xfrm>
          <a:prstGeom prst="rect">
            <a:avLst/>
          </a:prstGeom>
          <a:ln>
            <a:noFill/>
          </a:ln>
          <a:effectLst>
            <a:outerShdw algn="tl" blurRad="292100" dir="2700000" dist="139700" rotWithShape="0">
              <a:srgbClr val="333333">
                <a:alpha val="65000"/>
              </a:srgbClr>
            </a:outerShdw>
          </a:effectLst>
        </p:spPr>
      </p:pic>
      <p:sp>
        <p:nvSpPr>
          <p:cNvPr id="393" name="CustomShape 2"/>
          <p:cNvSpPr/>
          <p:nvPr/>
        </p:nvSpPr>
        <p:spPr>
          <a:xfrm flipV="1">
            <a:off x="4396680" y="6503400"/>
            <a:ext cx="1116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round/>
            <a:tailEnd len="lg" type="triangle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pic>
        <p:nvPicPr>
          <p:cNvPr id="394" name="Picture 9" descr=""/>
          <p:cNvPicPr/>
          <p:nvPr/>
        </p:nvPicPr>
        <p:blipFill>
          <a:blip r:embed="rId3"/>
          <a:srcRect l="7002" t="0" r="54997" b="0"/>
          <a:stretch/>
        </p:blipFill>
        <p:spPr>
          <a:xfrm>
            <a:off x="5823720" y="4293000"/>
            <a:ext cx="3005640" cy="2471040"/>
          </a:xfrm>
          <a:prstGeom prst="rect">
            <a:avLst/>
          </a:prstGeom>
          <a:ln>
            <a:noFill/>
          </a:ln>
        </p:spPr>
      </p:pic>
      <p:sp>
        <p:nvSpPr>
          <p:cNvPr id="395" name="CustomShape 3"/>
          <p:cNvSpPr/>
          <p:nvPr/>
        </p:nvSpPr>
        <p:spPr>
          <a:xfrm flipH="1" flipV="1">
            <a:off x="7896240" y="3493080"/>
            <a:ext cx="360" cy="832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round/>
            <a:tailEnd len="lg" type="triangle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</p:spTree>
  </p:cSld>
  <p:transition spd="med">
    <p:fade/>
  </p:transition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5568840" y="-96480"/>
            <a:ext cx="3642840" cy="106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Arial"/>
              </a:rPr>
              <a:t>Complex protocols: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Arial"/>
              </a:rPr>
              <a:t> 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Arial"/>
              </a:rPr>
              <a:t>CLIP</a:t>
            </a:r>
            <a:endParaRPr b="0" lang="en-US" sz="3200" spc="-1" strike="noStrike">
              <a:latin typeface="Arial"/>
            </a:endParaRPr>
          </a:p>
        </p:txBody>
      </p:sp>
      <p:grpSp>
        <p:nvGrpSpPr>
          <p:cNvPr id="397" name="Group 2"/>
          <p:cNvGrpSpPr/>
          <p:nvPr/>
        </p:nvGrpSpPr>
        <p:grpSpPr>
          <a:xfrm>
            <a:off x="103680" y="205200"/>
            <a:ext cx="8697960" cy="6600600"/>
            <a:chOff x="103680" y="205200"/>
            <a:chExt cx="8697960" cy="6600600"/>
          </a:xfrm>
        </p:grpSpPr>
        <p:grpSp>
          <p:nvGrpSpPr>
            <p:cNvPr id="398" name="Group 3"/>
            <p:cNvGrpSpPr/>
            <p:nvPr/>
          </p:nvGrpSpPr>
          <p:grpSpPr>
            <a:xfrm>
              <a:off x="3625920" y="205200"/>
              <a:ext cx="1456560" cy="1113840"/>
              <a:chOff x="3625920" y="205200"/>
              <a:chExt cx="1456560" cy="1113840"/>
            </a:xfrm>
          </p:grpSpPr>
          <p:sp>
            <p:nvSpPr>
              <p:cNvPr id="399" name="CustomShape 4"/>
              <p:cNvSpPr/>
              <p:nvPr/>
            </p:nvSpPr>
            <p:spPr>
              <a:xfrm>
                <a:off x="3625920" y="205200"/>
                <a:ext cx="1456560" cy="10479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grpSp>
            <p:nvGrpSpPr>
              <p:cNvPr id="400" name="Group 5"/>
              <p:cNvGrpSpPr/>
              <p:nvPr/>
            </p:nvGrpSpPr>
            <p:grpSpPr>
              <a:xfrm>
                <a:off x="3835800" y="949320"/>
                <a:ext cx="267120" cy="55800"/>
                <a:chOff x="3835800" y="949320"/>
                <a:chExt cx="267120" cy="55800"/>
              </a:xfrm>
            </p:grpSpPr>
            <p:sp>
              <p:nvSpPr>
                <p:cNvPr id="401" name="CustomShape 6"/>
                <p:cNvSpPr/>
                <p:nvPr/>
              </p:nvSpPr>
              <p:spPr>
                <a:xfrm>
                  <a:off x="3835800" y="959040"/>
                  <a:ext cx="267120" cy="35280"/>
                </a:xfrm>
                <a:custGeom>
                  <a:avLst/>
                  <a:gdLst/>
                  <a:ahLst/>
                  <a:rect l="l" t="t" r="r" b="b"/>
                  <a:pathLst>
                    <a:path w="330200" h="46360">
                      <a:moveTo>
                        <a:pt x="0" y="16933"/>
                      </a:moveTo>
                      <a:cubicBezTo>
                        <a:pt x="35722" y="5025"/>
                        <a:pt x="45262" y="0"/>
                        <a:pt x="93133" y="0"/>
                      </a:cubicBezTo>
                      <a:cubicBezTo>
                        <a:pt x="110300" y="0"/>
                        <a:pt x="127000" y="5644"/>
                        <a:pt x="143933" y="8466"/>
                      </a:cubicBezTo>
                      <a:cubicBezTo>
                        <a:pt x="149578" y="14111"/>
                        <a:pt x="154022" y="21293"/>
                        <a:pt x="160867" y="25400"/>
                      </a:cubicBezTo>
                      <a:cubicBezTo>
                        <a:pt x="195800" y="46360"/>
                        <a:pt x="301085" y="33866"/>
                        <a:pt x="304800" y="33866"/>
                      </a:cubicBezTo>
                      <a:lnTo>
                        <a:pt x="330200" y="33866"/>
                      </a:lnTo>
                    </a:path>
                  </a:pathLst>
                </a:custGeom>
                <a:noFill/>
                <a:ln>
                  <a:solidFill>
                    <a:srgbClr val="e2000e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402" name="CustomShape 7"/>
                <p:cNvSpPr/>
                <p:nvPr/>
              </p:nvSpPr>
              <p:spPr>
                <a:xfrm>
                  <a:off x="3917520" y="949320"/>
                  <a:ext cx="114120" cy="558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grpSp>
            <p:nvGrpSpPr>
              <p:cNvPr id="403" name="Group 8"/>
              <p:cNvGrpSpPr/>
              <p:nvPr/>
            </p:nvGrpSpPr>
            <p:grpSpPr>
              <a:xfrm>
                <a:off x="3859200" y="419400"/>
                <a:ext cx="756360" cy="347760"/>
                <a:chOff x="3859200" y="419400"/>
                <a:chExt cx="756360" cy="347760"/>
              </a:xfrm>
            </p:grpSpPr>
            <p:sp>
              <p:nvSpPr>
                <p:cNvPr id="404" name="CustomShape 9"/>
                <p:cNvSpPr/>
                <p:nvPr/>
              </p:nvSpPr>
              <p:spPr>
                <a:xfrm>
                  <a:off x="3859200" y="419400"/>
                  <a:ext cx="756360" cy="347760"/>
                </a:xfrm>
                <a:prstGeom prst="ellipse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405" name="CustomShape 10"/>
                <p:cNvSpPr/>
                <p:nvPr/>
              </p:nvSpPr>
              <p:spPr>
                <a:xfrm>
                  <a:off x="3960360" y="537120"/>
                  <a:ext cx="613080" cy="96480"/>
                </a:xfrm>
                <a:custGeom>
                  <a:avLst/>
                  <a:gdLst/>
                  <a:ahLst/>
                  <a:rect l="l" t="t" r="r" b="b"/>
                  <a:pathLst>
                    <a:path w="753533" h="121355">
                      <a:moveTo>
                        <a:pt x="0" y="18344"/>
                      </a:moveTo>
                      <a:cubicBezTo>
                        <a:pt x="33866" y="62088"/>
                        <a:pt x="67733" y="105833"/>
                        <a:pt x="101600" y="103011"/>
                      </a:cubicBezTo>
                      <a:cubicBezTo>
                        <a:pt x="135467" y="100189"/>
                        <a:pt x="163689" y="0"/>
                        <a:pt x="203200" y="1411"/>
                      </a:cubicBezTo>
                      <a:cubicBezTo>
                        <a:pt x="242711" y="2822"/>
                        <a:pt x="301978" y="108655"/>
                        <a:pt x="338667" y="111477"/>
                      </a:cubicBezTo>
                      <a:cubicBezTo>
                        <a:pt x="375356" y="114299"/>
                        <a:pt x="392289" y="16933"/>
                        <a:pt x="423333" y="18344"/>
                      </a:cubicBezTo>
                      <a:cubicBezTo>
                        <a:pt x="454377" y="19755"/>
                        <a:pt x="493889" y="118533"/>
                        <a:pt x="524933" y="119944"/>
                      </a:cubicBezTo>
                      <a:cubicBezTo>
                        <a:pt x="555977" y="121355"/>
                        <a:pt x="571500" y="31044"/>
                        <a:pt x="609600" y="26811"/>
                      </a:cubicBezTo>
                      <a:cubicBezTo>
                        <a:pt x="647700" y="22578"/>
                        <a:pt x="753533" y="94544"/>
                        <a:pt x="753533" y="94544"/>
                      </a:cubicBezTo>
                      <a:lnTo>
                        <a:pt x="753533" y="94544"/>
                      </a:lnTo>
                    </a:path>
                  </a:pathLst>
                </a:custGeom>
                <a:noFill/>
                <a:ln>
                  <a:solidFill>
                    <a:srgbClr val="e2000e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406" name="CustomShape 11"/>
                <p:cNvSpPr/>
                <p:nvPr/>
              </p:nvSpPr>
              <p:spPr>
                <a:xfrm>
                  <a:off x="4015800" y="555840"/>
                  <a:ext cx="453960" cy="83880"/>
                </a:xfrm>
                <a:custGeom>
                  <a:avLst/>
                  <a:gdLst/>
                  <a:ahLst/>
                  <a:rect l="l" t="t" r="r" b="b"/>
                  <a:pathLst>
                    <a:path w="558800" h="105833">
                      <a:moveTo>
                        <a:pt x="0" y="4233"/>
                      </a:moveTo>
                      <a:cubicBezTo>
                        <a:pt x="47272" y="33866"/>
                        <a:pt x="94545" y="63499"/>
                        <a:pt x="135467" y="63499"/>
                      </a:cubicBezTo>
                      <a:cubicBezTo>
                        <a:pt x="176389" y="63499"/>
                        <a:pt x="207434" y="0"/>
                        <a:pt x="245534" y="4233"/>
                      </a:cubicBezTo>
                      <a:cubicBezTo>
                        <a:pt x="283634" y="8466"/>
                        <a:pt x="330200" y="87488"/>
                        <a:pt x="364067" y="88899"/>
                      </a:cubicBezTo>
                      <a:cubicBezTo>
                        <a:pt x="397934" y="90310"/>
                        <a:pt x="416279" y="9877"/>
                        <a:pt x="448734" y="12699"/>
                      </a:cubicBezTo>
                      <a:cubicBezTo>
                        <a:pt x="481189" y="15521"/>
                        <a:pt x="558800" y="105833"/>
                        <a:pt x="558800" y="105833"/>
                      </a:cubicBezTo>
                      <a:lnTo>
                        <a:pt x="558800" y="105833"/>
                      </a:lnTo>
                    </a:path>
                  </a:pathLst>
                </a:custGeom>
                <a:noFill/>
                <a:ln>
                  <a:solidFill>
                    <a:srgbClr val="e2000e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407" name="CustomShape 12"/>
                <p:cNvSpPr/>
                <p:nvPr/>
              </p:nvSpPr>
              <p:spPr>
                <a:xfrm>
                  <a:off x="4313160" y="565560"/>
                  <a:ext cx="114120" cy="5580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408" name="CustomShape 13"/>
                <p:cNvSpPr/>
                <p:nvPr/>
              </p:nvSpPr>
              <p:spPr>
                <a:xfrm>
                  <a:off x="4092840" y="544320"/>
                  <a:ext cx="114120" cy="55800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grpSp>
            <p:nvGrpSpPr>
              <p:cNvPr id="409" name="Group 14"/>
              <p:cNvGrpSpPr/>
              <p:nvPr/>
            </p:nvGrpSpPr>
            <p:grpSpPr>
              <a:xfrm>
                <a:off x="4539960" y="1126080"/>
                <a:ext cx="163440" cy="55800"/>
                <a:chOff x="4539960" y="1126080"/>
                <a:chExt cx="163440" cy="55800"/>
              </a:xfrm>
            </p:grpSpPr>
            <p:sp>
              <p:nvSpPr>
                <p:cNvPr id="410" name="CustomShape 15"/>
                <p:cNvSpPr/>
                <p:nvPr/>
              </p:nvSpPr>
              <p:spPr>
                <a:xfrm>
                  <a:off x="4539960" y="1140840"/>
                  <a:ext cx="163440" cy="19800"/>
                </a:xfrm>
                <a:custGeom>
                  <a:avLst/>
                  <a:gdLst/>
                  <a:ahLst/>
                  <a:rect l="l" t="t" r="r" b="b"/>
                  <a:pathLst>
                    <a:path w="203200" h="27348">
                      <a:moveTo>
                        <a:pt x="0" y="0"/>
                      </a:moveTo>
                      <a:cubicBezTo>
                        <a:pt x="22578" y="2822"/>
                        <a:pt x="45347" y="4397"/>
                        <a:pt x="67733" y="8467"/>
                      </a:cubicBezTo>
                      <a:cubicBezTo>
                        <a:pt x="102998" y="14879"/>
                        <a:pt x="86005" y="22247"/>
                        <a:pt x="127000" y="25400"/>
                      </a:cubicBezTo>
                      <a:cubicBezTo>
                        <a:pt x="152325" y="27348"/>
                        <a:pt x="177800" y="25400"/>
                        <a:pt x="203200" y="25400"/>
                      </a:cubicBezTo>
                      <a:lnTo>
                        <a:pt x="203200" y="25400"/>
                      </a:lnTo>
                    </a:path>
                  </a:pathLst>
                </a:custGeom>
                <a:noFill/>
                <a:ln>
                  <a:solidFill>
                    <a:srgbClr val="e2000e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411" name="CustomShape 16"/>
                <p:cNvSpPr/>
                <p:nvPr/>
              </p:nvSpPr>
              <p:spPr>
                <a:xfrm>
                  <a:off x="4554000" y="1126080"/>
                  <a:ext cx="114120" cy="55800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grpSp>
            <p:nvGrpSpPr>
              <p:cNvPr id="412" name="Group 17"/>
              <p:cNvGrpSpPr/>
              <p:nvPr/>
            </p:nvGrpSpPr>
            <p:grpSpPr>
              <a:xfrm>
                <a:off x="4126320" y="243000"/>
                <a:ext cx="371160" cy="128160"/>
                <a:chOff x="4126320" y="243000"/>
                <a:chExt cx="371160" cy="128160"/>
              </a:xfrm>
            </p:grpSpPr>
            <p:sp>
              <p:nvSpPr>
                <p:cNvPr id="413" name="CustomShape 18"/>
                <p:cNvSpPr/>
                <p:nvPr/>
              </p:nvSpPr>
              <p:spPr>
                <a:xfrm>
                  <a:off x="4126320" y="245160"/>
                  <a:ext cx="371160" cy="104760"/>
                </a:xfrm>
                <a:custGeom>
                  <a:avLst/>
                  <a:gdLst/>
                  <a:ahLst/>
                  <a:rect l="l" t="t" r="r" b="b"/>
                  <a:pathLst>
                    <a:path w="457200" h="131299">
                      <a:moveTo>
                        <a:pt x="0" y="46174"/>
                      </a:moveTo>
                      <a:cubicBezTo>
                        <a:pt x="18741" y="36804"/>
                        <a:pt x="80762" y="4966"/>
                        <a:pt x="93133" y="3841"/>
                      </a:cubicBezTo>
                      <a:cubicBezTo>
                        <a:pt x="135386" y="0"/>
                        <a:pt x="177800" y="9486"/>
                        <a:pt x="220133" y="12308"/>
                      </a:cubicBezTo>
                      <a:cubicBezTo>
                        <a:pt x="228600" y="15130"/>
                        <a:pt x="236952" y="18322"/>
                        <a:pt x="245533" y="20774"/>
                      </a:cubicBezTo>
                      <a:cubicBezTo>
                        <a:pt x="256722" y="23971"/>
                        <a:pt x="268704" y="24657"/>
                        <a:pt x="279400" y="29241"/>
                      </a:cubicBezTo>
                      <a:cubicBezTo>
                        <a:pt x="288753" y="33249"/>
                        <a:pt x="295699" y="41623"/>
                        <a:pt x="304800" y="46174"/>
                      </a:cubicBezTo>
                      <a:cubicBezTo>
                        <a:pt x="312782" y="50165"/>
                        <a:pt x="321733" y="51819"/>
                        <a:pt x="330200" y="54641"/>
                      </a:cubicBezTo>
                      <a:cubicBezTo>
                        <a:pt x="333022" y="46174"/>
                        <a:pt x="332356" y="35552"/>
                        <a:pt x="338667" y="29241"/>
                      </a:cubicBezTo>
                      <a:cubicBezTo>
                        <a:pt x="344978" y="22930"/>
                        <a:pt x="355142" y="20774"/>
                        <a:pt x="364067" y="20774"/>
                      </a:cubicBezTo>
                      <a:cubicBezTo>
                        <a:pt x="395239" y="20774"/>
                        <a:pt x="426156" y="26419"/>
                        <a:pt x="457200" y="29241"/>
                      </a:cubicBezTo>
                      <a:cubicBezTo>
                        <a:pt x="451556" y="54641"/>
                        <a:pt x="451903" y="82168"/>
                        <a:pt x="440267" y="105441"/>
                      </a:cubicBezTo>
                      <a:cubicBezTo>
                        <a:pt x="436276" y="113424"/>
                        <a:pt x="423723" y="112801"/>
                        <a:pt x="414867" y="113908"/>
                      </a:cubicBezTo>
                      <a:cubicBezTo>
                        <a:pt x="378354" y="118472"/>
                        <a:pt x="341470" y="119318"/>
                        <a:pt x="304800" y="122374"/>
                      </a:cubicBezTo>
                      <a:lnTo>
                        <a:pt x="211667" y="130841"/>
                      </a:lnTo>
                      <a:cubicBezTo>
                        <a:pt x="191911" y="128019"/>
                        <a:pt x="170249" y="131299"/>
                        <a:pt x="152400" y="122374"/>
                      </a:cubicBezTo>
                      <a:cubicBezTo>
                        <a:pt x="144418" y="118383"/>
                        <a:pt x="151586" y="101566"/>
                        <a:pt x="143933" y="96974"/>
                      </a:cubicBezTo>
                      <a:cubicBezTo>
                        <a:pt x="134253" y="91166"/>
                        <a:pt x="121356" y="96974"/>
                        <a:pt x="110067" y="96974"/>
                      </a:cubicBezTo>
                      <a:lnTo>
                        <a:pt x="110067" y="80041"/>
                      </a:lnTo>
                    </a:path>
                  </a:pathLst>
                </a:custGeom>
                <a:noFill/>
                <a:ln>
                  <a:solidFill>
                    <a:srgbClr val="e2000e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414" name="CustomShape 19"/>
                <p:cNvSpPr/>
                <p:nvPr/>
              </p:nvSpPr>
              <p:spPr>
                <a:xfrm>
                  <a:off x="4347000" y="315360"/>
                  <a:ext cx="114120" cy="55800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415" name="CustomShape 20"/>
                <p:cNvSpPr/>
                <p:nvPr/>
              </p:nvSpPr>
              <p:spPr>
                <a:xfrm>
                  <a:off x="4209480" y="243000"/>
                  <a:ext cx="114120" cy="5580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grpSp>
            <p:nvGrpSpPr>
              <p:cNvPr id="416" name="Group 21"/>
              <p:cNvGrpSpPr/>
              <p:nvPr/>
            </p:nvGrpSpPr>
            <p:grpSpPr>
              <a:xfrm>
                <a:off x="4151160" y="752040"/>
                <a:ext cx="494280" cy="567000"/>
                <a:chOff x="4151160" y="752040"/>
                <a:chExt cx="494280" cy="567000"/>
              </a:xfrm>
            </p:grpSpPr>
            <p:grpSp>
              <p:nvGrpSpPr>
                <p:cNvPr id="417" name="Group 22"/>
                <p:cNvGrpSpPr/>
                <p:nvPr/>
              </p:nvGrpSpPr>
              <p:grpSpPr>
                <a:xfrm>
                  <a:off x="4151160" y="772560"/>
                  <a:ext cx="378720" cy="121320"/>
                  <a:chOff x="4151160" y="772560"/>
                  <a:chExt cx="378720" cy="121320"/>
                </a:xfrm>
              </p:grpSpPr>
              <p:sp>
                <p:nvSpPr>
                  <p:cNvPr id="418" name="CustomShape 23"/>
                  <p:cNvSpPr/>
                  <p:nvPr/>
                </p:nvSpPr>
                <p:spPr>
                  <a:xfrm>
                    <a:off x="4151160" y="772560"/>
                    <a:ext cx="378720" cy="121320"/>
                  </a:xfrm>
                  <a:custGeom>
                    <a:avLst/>
                    <a:gdLst/>
                    <a:ahLst/>
                    <a:rect l="l" t="t" r="r" b="b"/>
                    <a:pathLst>
                      <a:path w="466595" h="151468">
                        <a:moveTo>
                          <a:pt x="0" y="32935"/>
                        </a:moveTo>
                        <a:cubicBezTo>
                          <a:pt x="61052" y="12583"/>
                          <a:pt x="88405" y="0"/>
                          <a:pt x="177800" y="32935"/>
                        </a:cubicBezTo>
                        <a:cubicBezTo>
                          <a:pt x="193908" y="38870"/>
                          <a:pt x="183445" y="66802"/>
                          <a:pt x="186267" y="83735"/>
                        </a:cubicBezTo>
                        <a:cubicBezTo>
                          <a:pt x="208111" y="80614"/>
                          <a:pt x="247289" y="78624"/>
                          <a:pt x="270934" y="66801"/>
                        </a:cubicBezTo>
                        <a:cubicBezTo>
                          <a:pt x="280035" y="62250"/>
                          <a:pt x="287035" y="54001"/>
                          <a:pt x="296334" y="49868"/>
                        </a:cubicBezTo>
                        <a:cubicBezTo>
                          <a:pt x="312645" y="42619"/>
                          <a:pt x="347134" y="32935"/>
                          <a:pt x="347134" y="32935"/>
                        </a:cubicBezTo>
                        <a:cubicBezTo>
                          <a:pt x="450232" y="40865"/>
                          <a:pt x="454148" y="6154"/>
                          <a:pt x="465667" y="75268"/>
                        </a:cubicBezTo>
                        <a:cubicBezTo>
                          <a:pt x="466595" y="80836"/>
                          <a:pt x="465667" y="86557"/>
                          <a:pt x="465667" y="92201"/>
                        </a:cubicBezTo>
                        <a:lnTo>
                          <a:pt x="465667" y="92201"/>
                        </a:lnTo>
                        <a:lnTo>
                          <a:pt x="423334" y="151468"/>
                        </a:lnTo>
                      </a:path>
                    </a:pathLst>
                  </a:custGeom>
                  <a:noFill/>
                  <a:ln>
                    <a:solidFill>
                      <a:srgbClr val="e2000e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  <p:sp>
                <p:nvSpPr>
                  <p:cNvPr id="419" name="CustomShape 24"/>
                  <p:cNvSpPr/>
                  <p:nvPr/>
                </p:nvSpPr>
                <p:spPr>
                  <a:xfrm>
                    <a:off x="4384440" y="772560"/>
                    <a:ext cx="114120" cy="55800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</p:grpSp>
            <p:sp>
              <p:nvSpPr>
                <p:cNvPr id="420" name="CustomShape 25"/>
                <p:cNvSpPr/>
                <p:nvPr/>
              </p:nvSpPr>
              <p:spPr>
                <a:xfrm rot="6007800">
                  <a:off x="4210560" y="911520"/>
                  <a:ext cx="531720" cy="2476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/>
                <a:p>
                  <a:pPr>
                    <a:lnSpc>
                      <a:spcPct val="100000"/>
                    </a:lnSpc>
                  </a:pPr>
                  <a:r>
                    <a:rPr b="0" lang="en-US" sz="1050" spc="-1" strike="noStrike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AAAA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</p:grpSp>
          <p:grpSp>
            <p:nvGrpSpPr>
              <p:cNvPr id="421" name="Group 26"/>
              <p:cNvGrpSpPr/>
              <p:nvPr/>
            </p:nvGrpSpPr>
            <p:grpSpPr>
              <a:xfrm>
                <a:off x="4569120" y="445680"/>
                <a:ext cx="387720" cy="697680"/>
                <a:chOff x="4569120" y="445680"/>
                <a:chExt cx="387720" cy="697680"/>
              </a:xfrm>
            </p:grpSpPr>
            <p:sp>
              <p:nvSpPr>
                <p:cNvPr id="422" name="CustomShape 27"/>
                <p:cNvSpPr/>
                <p:nvPr/>
              </p:nvSpPr>
              <p:spPr>
                <a:xfrm>
                  <a:off x="4569120" y="472320"/>
                  <a:ext cx="320040" cy="207000"/>
                </a:xfrm>
                <a:custGeom>
                  <a:avLst/>
                  <a:gdLst/>
                  <a:ahLst/>
                  <a:rect l="l" t="t" r="r" b="b"/>
                  <a:pathLst>
                    <a:path w="394652" h="256348">
                      <a:moveTo>
                        <a:pt x="0" y="0"/>
                      </a:moveTo>
                      <a:cubicBezTo>
                        <a:pt x="42333" y="2822"/>
                        <a:pt x="85150" y="1492"/>
                        <a:pt x="127000" y="8467"/>
                      </a:cubicBezTo>
                      <a:cubicBezTo>
                        <a:pt x="164644" y="14741"/>
                        <a:pt x="154168" y="49410"/>
                        <a:pt x="160866" y="76200"/>
                      </a:cubicBezTo>
                      <a:cubicBezTo>
                        <a:pt x="175234" y="133670"/>
                        <a:pt x="163561" y="122253"/>
                        <a:pt x="203200" y="135467"/>
                      </a:cubicBezTo>
                      <a:cubicBezTo>
                        <a:pt x="214489" y="132645"/>
                        <a:pt x="226963" y="132773"/>
                        <a:pt x="237066" y="127000"/>
                      </a:cubicBezTo>
                      <a:cubicBezTo>
                        <a:pt x="247462" y="121059"/>
                        <a:pt x="253268" y="109265"/>
                        <a:pt x="262466" y="101600"/>
                      </a:cubicBezTo>
                      <a:cubicBezTo>
                        <a:pt x="270283" y="95086"/>
                        <a:pt x="278765" y="89218"/>
                        <a:pt x="287866" y="84667"/>
                      </a:cubicBezTo>
                      <a:cubicBezTo>
                        <a:pt x="295848" y="80676"/>
                        <a:pt x="305063" y="79716"/>
                        <a:pt x="313266" y="76200"/>
                      </a:cubicBezTo>
                      <a:cubicBezTo>
                        <a:pt x="324867" y="71228"/>
                        <a:pt x="335844" y="64911"/>
                        <a:pt x="347133" y="59267"/>
                      </a:cubicBezTo>
                      <a:cubicBezTo>
                        <a:pt x="358422" y="62089"/>
                        <a:pt x="374236" y="58264"/>
                        <a:pt x="381000" y="67733"/>
                      </a:cubicBezTo>
                      <a:cubicBezTo>
                        <a:pt x="394652" y="86845"/>
                        <a:pt x="389680" y="173248"/>
                        <a:pt x="381000" y="186267"/>
                      </a:cubicBezTo>
                      <a:cubicBezTo>
                        <a:pt x="373017" y="198241"/>
                        <a:pt x="352627" y="191243"/>
                        <a:pt x="338666" y="194733"/>
                      </a:cubicBezTo>
                      <a:cubicBezTo>
                        <a:pt x="330008" y="196897"/>
                        <a:pt x="321733" y="200378"/>
                        <a:pt x="313266" y="203200"/>
                      </a:cubicBezTo>
                      <a:cubicBezTo>
                        <a:pt x="307622" y="211667"/>
                        <a:pt x="300884" y="219499"/>
                        <a:pt x="296333" y="228600"/>
                      </a:cubicBezTo>
                      <a:cubicBezTo>
                        <a:pt x="292342" y="236582"/>
                        <a:pt x="292816" y="246574"/>
                        <a:pt x="287866" y="254000"/>
                      </a:cubicBezTo>
                      <a:cubicBezTo>
                        <a:pt x="286301" y="256348"/>
                        <a:pt x="282222" y="254000"/>
                        <a:pt x="279400" y="254000"/>
                      </a:cubicBezTo>
                      <a:lnTo>
                        <a:pt x="279400" y="254000"/>
                      </a:lnTo>
                    </a:path>
                  </a:pathLst>
                </a:custGeom>
                <a:noFill/>
                <a:ln>
                  <a:solidFill>
                    <a:srgbClr val="e2000e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423" name="CustomShape 28"/>
                <p:cNvSpPr/>
                <p:nvPr/>
              </p:nvSpPr>
              <p:spPr>
                <a:xfrm>
                  <a:off x="4610880" y="445680"/>
                  <a:ext cx="114120" cy="558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424" name="CustomShape 29"/>
                <p:cNvSpPr/>
                <p:nvPr/>
              </p:nvSpPr>
              <p:spPr>
                <a:xfrm>
                  <a:off x="4813920" y="548280"/>
                  <a:ext cx="114120" cy="55800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425" name="CustomShape 30"/>
                <p:cNvSpPr/>
                <p:nvPr/>
              </p:nvSpPr>
              <p:spPr>
                <a:xfrm rot="6007800">
                  <a:off x="4521960" y="735840"/>
                  <a:ext cx="531720" cy="2476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/>
                <a:p>
                  <a:pPr>
                    <a:lnSpc>
                      <a:spcPct val="100000"/>
                    </a:lnSpc>
                  </a:pPr>
                  <a:r>
                    <a:rPr b="0" lang="en-US" sz="1050" spc="-1" strike="noStrike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AAAA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</p:grpSp>
        </p:grpSp>
        <p:grpSp>
          <p:nvGrpSpPr>
            <p:cNvPr id="426" name="Group 31"/>
            <p:cNvGrpSpPr/>
            <p:nvPr/>
          </p:nvGrpSpPr>
          <p:grpSpPr>
            <a:xfrm>
              <a:off x="103680" y="421200"/>
              <a:ext cx="8697960" cy="6384600"/>
              <a:chOff x="103680" y="421200"/>
              <a:chExt cx="8697960" cy="6384600"/>
            </a:xfrm>
          </p:grpSpPr>
          <p:sp>
            <p:nvSpPr>
              <p:cNvPr id="427" name="CustomShape 32"/>
              <p:cNvSpPr/>
              <p:nvPr/>
            </p:nvSpPr>
            <p:spPr>
              <a:xfrm>
                <a:off x="5137920" y="421200"/>
                <a:ext cx="1581480" cy="407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 algn="ctr"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Crosslinking with </a:t>
                </a:r>
                <a:endParaRPr b="0" lang="en-US" sz="105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254 nm UV light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428" name="CustomShape 33"/>
              <p:cNvSpPr/>
              <p:nvPr/>
            </p:nvSpPr>
            <p:spPr>
              <a:xfrm>
                <a:off x="6364440" y="1285200"/>
                <a:ext cx="828000" cy="2480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1" lang="en-US" sz="1050" spc="-1" strike="noStrike">
                    <a:solidFill>
                      <a:srgbClr val="c00000"/>
                    </a:solidFill>
                    <a:latin typeface="Arial"/>
                    <a:ea typeface="DejaVu Sans"/>
                  </a:rPr>
                  <a:t>HITS-CLIP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429" name="CustomShape 34"/>
              <p:cNvSpPr/>
              <p:nvPr/>
            </p:nvSpPr>
            <p:spPr>
              <a:xfrm>
                <a:off x="7882920" y="1501200"/>
                <a:ext cx="748800" cy="248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1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Cell lysis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430" name="CustomShape 35"/>
              <p:cNvSpPr/>
              <p:nvPr/>
            </p:nvSpPr>
            <p:spPr>
              <a:xfrm>
                <a:off x="5285880" y="1285200"/>
                <a:ext cx="637560" cy="2480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1" lang="en-US" sz="1050" spc="-1" strike="noStrike">
                    <a:solidFill>
                      <a:srgbClr val="c00000"/>
                    </a:solidFill>
                    <a:latin typeface="Arial"/>
                    <a:ea typeface="DejaVu Sans"/>
                  </a:rPr>
                  <a:t>CLASH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431" name="CustomShape 36"/>
              <p:cNvSpPr/>
              <p:nvPr/>
            </p:nvSpPr>
            <p:spPr>
              <a:xfrm>
                <a:off x="2119680" y="1285200"/>
                <a:ext cx="797760" cy="2480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1" lang="en-US" sz="1050" spc="-1" strike="noStrike">
                    <a:solidFill>
                      <a:srgbClr val="c00000"/>
                    </a:solidFill>
                    <a:latin typeface="Arial"/>
                    <a:ea typeface="DejaVu Sans"/>
                  </a:rPr>
                  <a:t>PAR-CLIP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432" name="CustomShape 37"/>
              <p:cNvSpPr/>
              <p:nvPr/>
            </p:nvSpPr>
            <p:spPr>
              <a:xfrm>
                <a:off x="398520" y="1285200"/>
                <a:ext cx="1117800" cy="2480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1" lang="en-US" sz="1050" spc="-1" strike="noStrike">
                    <a:solidFill>
                      <a:srgbClr val="c00000"/>
                    </a:solidFill>
                    <a:latin typeface="Arial"/>
                    <a:ea typeface="DejaVu Sans"/>
                  </a:rPr>
                  <a:t>Small RNA seq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433" name="CustomShape 38"/>
              <p:cNvSpPr/>
              <p:nvPr/>
            </p:nvSpPr>
            <p:spPr>
              <a:xfrm flipH="1">
                <a:off x="2614680" y="709200"/>
                <a:ext cx="93348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lg" type="oval" w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34" name="CustomShape 39"/>
              <p:cNvSpPr/>
              <p:nvPr/>
            </p:nvSpPr>
            <p:spPr>
              <a:xfrm>
                <a:off x="1753560" y="709200"/>
                <a:ext cx="1725840" cy="5677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 algn="ctr"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4-thiouridine treatment</a:t>
                </a:r>
                <a:endParaRPr b="0" lang="en-US" sz="105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Crosslinking with </a:t>
                </a:r>
                <a:endParaRPr b="0" lang="en-US" sz="105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365 nm UV light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435" name="Line 40"/>
              <p:cNvSpPr/>
              <p:nvPr/>
            </p:nvSpPr>
            <p:spPr>
              <a:xfrm>
                <a:off x="385200" y="1644840"/>
                <a:ext cx="3240360" cy="36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custDash>
                  <a:ds d="400000" sp="300000"/>
                </a:custDash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436" name="Line 41"/>
              <p:cNvSpPr/>
              <p:nvPr/>
            </p:nvSpPr>
            <p:spPr>
              <a:xfrm flipV="1">
                <a:off x="3769560" y="1627920"/>
                <a:ext cx="4104360" cy="1692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custDash>
                  <a:ds d="400000" sp="300000"/>
                </a:custDash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437" name="CustomShape 42"/>
              <p:cNvSpPr/>
              <p:nvPr/>
            </p:nvSpPr>
            <p:spPr>
              <a:xfrm flipH="1" flipV="1">
                <a:off x="886680" y="491040"/>
                <a:ext cx="2742120" cy="57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lg" type="oval" w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38" name="CustomShape 43"/>
              <p:cNvSpPr/>
              <p:nvPr/>
            </p:nvSpPr>
            <p:spPr>
              <a:xfrm>
                <a:off x="4345920" y="6253920"/>
                <a:ext cx="360" cy="2854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grpSp>
            <p:nvGrpSpPr>
              <p:cNvPr id="439" name="Group 44"/>
              <p:cNvGrpSpPr/>
              <p:nvPr/>
            </p:nvGrpSpPr>
            <p:grpSpPr>
              <a:xfrm>
                <a:off x="3511440" y="6571800"/>
                <a:ext cx="1697400" cy="185760"/>
                <a:chOff x="3511440" y="6571800"/>
                <a:chExt cx="1697400" cy="185760"/>
              </a:xfrm>
            </p:grpSpPr>
            <p:grpSp>
              <p:nvGrpSpPr>
                <p:cNvPr id="440" name="Group 45"/>
                <p:cNvGrpSpPr/>
                <p:nvPr/>
              </p:nvGrpSpPr>
              <p:grpSpPr>
                <a:xfrm>
                  <a:off x="4083120" y="6571800"/>
                  <a:ext cx="974160" cy="1800"/>
                  <a:chOff x="4083120" y="6571800"/>
                  <a:chExt cx="974160" cy="1800"/>
                </a:xfrm>
              </p:grpSpPr>
              <p:grpSp>
                <p:nvGrpSpPr>
                  <p:cNvPr id="441" name="Group 46"/>
                  <p:cNvGrpSpPr/>
                  <p:nvPr/>
                </p:nvGrpSpPr>
                <p:grpSpPr>
                  <a:xfrm>
                    <a:off x="4440240" y="6571800"/>
                    <a:ext cx="617040" cy="1800"/>
                    <a:chOff x="4440240" y="6571800"/>
                    <a:chExt cx="617040" cy="1800"/>
                  </a:xfrm>
                </p:grpSpPr>
                <p:sp>
                  <p:nvSpPr>
                    <p:cNvPr id="442" name="Line 47"/>
                    <p:cNvSpPr/>
                    <p:nvPr/>
                  </p:nvSpPr>
                  <p:spPr>
                    <a:xfrm>
                      <a:off x="4440240" y="6571800"/>
                      <a:ext cx="285840" cy="1800"/>
                    </a:xfrm>
                    <a:prstGeom prst="line">
                      <a:avLst/>
                    </a:prstGeom>
                    <a:ln>
                      <a:solidFill>
                        <a:srgbClr val="e2000e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443" name="Line 48"/>
                    <p:cNvSpPr/>
                    <p:nvPr/>
                  </p:nvSpPr>
                  <p:spPr>
                    <a:xfrm>
                      <a:off x="4726080" y="6571800"/>
                      <a:ext cx="331200" cy="1800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  <p:sp>
                <p:nvSpPr>
                  <p:cNvPr id="444" name="Line 49"/>
                  <p:cNvSpPr/>
                  <p:nvPr/>
                </p:nvSpPr>
                <p:spPr>
                  <a:xfrm>
                    <a:off x="4083120" y="6571800"/>
                    <a:ext cx="357120" cy="1800"/>
                  </a:xfrm>
                  <a:prstGeom prst="line">
                    <a:avLst/>
                  </a:prstGeom>
                  <a:ln>
                    <a:solidFill>
                      <a:srgbClr val="58df4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</p:grpSp>
            <p:grpSp>
              <p:nvGrpSpPr>
                <p:cNvPr id="445" name="Group 50"/>
                <p:cNvGrpSpPr/>
                <p:nvPr/>
              </p:nvGrpSpPr>
              <p:grpSpPr>
                <a:xfrm>
                  <a:off x="4083120" y="6603840"/>
                  <a:ext cx="974160" cy="1440"/>
                  <a:chOff x="4083120" y="6603840"/>
                  <a:chExt cx="974160" cy="1440"/>
                </a:xfrm>
              </p:grpSpPr>
              <p:grpSp>
                <p:nvGrpSpPr>
                  <p:cNvPr id="446" name="Group 51"/>
                  <p:cNvGrpSpPr/>
                  <p:nvPr/>
                </p:nvGrpSpPr>
                <p:grpSpPr>
                  <a:xfrm>
                    <a:off x="4440240" y="6603840"/>
                    <a:ext cx="617040" cy="1440"/>
                    <a:chOff x="4440240" y="6603840"/>
                    <a:chExt cx="617040" cy="1440"/>
                  </a:xfrm>
                </p:grpSpPr>
                <p:sp>
                  <p:nvSpPr>
                    <p:cNvPr id="447" name="Line 52"/>
                    <p:cNvSpPr/>
                    <p:nvPr/>
                  </p:nvSpPr>
                  <p:spPr>
                    <a:xfrm>
                      <a:off x="4440240" y="6603840"/>
                      <a:ext cx="285840" cy="1440"/>
                    </a:xfrm>
                    <a:prstGeom prst="line">
                      <a:avLst/>
                    </a:prstGeom>
                    <a:ln>
                      <a:solidFill>
                        <a:srgbClr val="e2000e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448" name="Line 53"/>
                    <p:cNvSpPr/>
                    <p:nvPr/>
                  </p:nvSpPr>
                  <p:spPr>
                    <a:xfrm>
                      <a:off x="4726080" y="6603840"/>
                      <a:ext cx="331200" cy="1440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  <p:sp>
                <p:nvSpPr>
                  <p:cNvPr id="449" name="Line 54"/>
                  <p:cNvSpPr/>
                  <p:nvPr/>
                </p:nvSpPr>
                <p:spPr>
                  <a:xfrm>
                    <a:off x="4083120" y="6603840"/>
                    <a:ext cx="357120" cy="1440"/>
                  </a:xfrm>
                  <a:prstGeom prst="line">
                    <a:avLst/>
                  </a:prstGeom>
                  <a:ln>
                    <a:solidFill>
                      <a:srgbClr val="58df4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</p:grpSp>
            <p:grpSp>
              <p:nvGrpSpPr>
                <p:cNvPr id="450" name="Group 55"/>
                <p:cNvGrpSpPr/>
                <p:nvPr/>
              </p:nvGrpSpPr>
              <p:grpSpPr>
                <a:xfrm>
                  <a:off x="4235040" y="6724440"/>
                  <a:ext cx="973800" cy="33120"/>
                  <a:chOff x="4235040" y="6724440"/>
                  <a:chExt cx="973800" cy="33120"/>
                </a:xfrm>
              </p:grpSpPr>
              <p:grpSp>
                <p:nvGrpSpPr>
                  <p:cNvPr id="451" name="Group 56"/>
                  <p:cNvGrpSpPr/>
                  <p:nvPr/>
                </p:nvGrpSpPr>
                <p:grpSpPr>
                  <a:xfrm>
                    <a:off x="4235040" y="6724440"/>
                    <a:ext cx="973800" cy="1440"/>
                    <a:chOff x="4235040" y="6724440"/>
                    <a:chExt cx="973800" cy="1440"/>
                  </a:xfrm>
                </p:grpSpPr>
                <p:grpSp>
                  <p:nvGrpSpPr>
                    <p:cNvPr id="452" name="Group 57"/>
                    <p:cNvGrpSpPr/>
                    <p:nvPr/>
                  </p:nvGrpSpPr>
                  <p:grpSpPr>
                    <a:xfrm>
                      <a:off x="4591800" y="6724440"/>
                      <a:ext cx="617040" cy="1440"/>
                      <a:chOff x="4591800" y="6724440"/>
                      <a:chExt cx="617040" cy="1440"/>
                    </a:xfrm>
                  </p:grpSpPr>
                  <p:sp>
                    <p:nvSpPr>
                      <p:cNvPr id="453" name="Line 58"/>
                      <p:cNvSpPr/>
                      <p:nvPr/>
                    </p:nvSpPr>
                    <p:spPr>
                      <a:xfrm>
                        <a:off x="4591800" y="6724440"/>
                        <a:ext cx="285840" cy="1440"/>
                      </a:xfrm>
                      <a:prstGeom prst="line">
                        <a:avLst/>
                      </a:prstGeom>
                      <a:ln>
                        <a:solidFill>
                          <a:srgbClr val="e2000e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454" name="Line 59"/>
                      <p:cNvSpPr/>
                      <p:nvPr/>
                    </p:nvSpPr>
                    <p:spPr>
                      <a:xfrm>
                        <a:off x="4877640" y="6724440"/>
                        <a:ext cx="331200" cy="1440"/>
                      </a:xfrm>
                      <a:prstGeom prst="line">
                        <a:avLst/>
                      </a:prstGeom>
                      <a:ln>
                        <a:solidFill>
                          <a:srgbClr val="ff0000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</p:grpSp>
                <p:sp>
                  <p:nvSpPr>
                    <p:cNvPr id="455" name="Line 60"/>
                    <p:cNvSpPr/>
                    <p:nvPr/>
                  </p:nvSpPr>
                  <p:spPr>
                    <a:xfrm>
                      <a:off x="4235040" y="6724440"/>
                      <a:ext cx="357120" cy="1440"/>
                    </a:xfrm>
                    <a:prstGeom prst="line">
                      <a:avLst/>
                    </a:prstGeom>
                    <a:ln>
                      <a:solidFill>
                        <a:srgbClr val="58df4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  <p:grpSp>
                <p:nvGrpSpPr>
                  <p:cNvPr id="456" name="Group 61"/>
                  <p:cNvGrpSpPr/>
                  <p:nvPr/>
                </p:nvGrpSpPr>
                <p:grpSpPr>
                  <a:xfrm>
                    <a:off x="4235040" y="6756120"/>
                    <a:ext cx="973800" cy="1440"/>
                    <a:chOff x="4235040" y="6756120"/>
                    <a:chExt cx="973800" cy="1440"/>
                  </a:xfrm>
                </p:grpSpPr>
                <p:grpSp>
                  <p:nvGrpSpPr>
                    <p:cNvPr id="457" name="Group 62"/>
                    <p:cNvGrpSpPr/>
                    <p:nvPr/>
                  </p:nvGrpSpPr>
                  <p:grpSpPr>
                    <a:xfrm>
                      <a:off x="4591800" y="6756120"/>
                      <a:ext cx="617040" cy="1440"/>
                      <a:chOff x="4591800" y="6756120"/>
                      <a:chExt cx="617040" cy="1440"/>
                    </a:xfrm>
                  </p:grpSpPr>
                  <p:sp>
                    <p:nvSpPr>
                      <p:cNvPr id="458" name="Line 63"/>
                      <p:cNvSpPr/>
                      <p:nvPr/>
                    </p:nvSpPr>
                    <p:spPr>
                      <a:xfrm>
                        <a:off x="4591800" y="6756120"/>
                        <a:ext cx="285840" cy="1440"/>
                      </a:xfrm>
                      <a:prstGeom prst="line">
                        <a:avLst/>
                      </a:prstGeom>
                      <a:ln>
                        <a:solidFill>
                          <a:srgbClr val="e2000e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459" name="Line 64"/>
                      <p:cNvSpPr/>
                      <p:nvPr/>
                    </p:nvSpPr>
                    <p:spPr>
                      <a:xfrm>
                        <a:off x="4877640" y="6756120"/>
                        <a:ext cx="331200" cy="1440"/>
                      </a:xfrm>
                      <a:prstGeom prst="line">
                        <a:avLst/>
                      </a:prstGeom>
                      <a:ln>
                        <a:solidFill>
                          <a:srgbClr val="ff0000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</p:grpSp>
                <p:sp>
                  <p:nvSpPr>
                    <p:cNvPr id="460" name="Line 65"/>
                    <p:cNvSpPr/>
                    <p:nvPr/>
                  </p:nvSpPr>
                  <p:spPr>
                    <a:xfrm>
                      <a:off x="4235040" y="6756120"/>
                      <a:ext cx="357120" cy="1440"/>
                    </a:xfrm>
                    <a:prstGeom prst="line">
                      <a:avLst/>
                    </a:prstGeom>
                    <a:ln>
                      <a:solidFill>
                        <a:srgbClr val="58df4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</p:grpSp>
            <p:grpSp>
              <p:nvGrpSpPr>
                <p:cNvPr id="461" name="Group 66"/>
                <p:cNvGrpSpPr/>
                <p:nvPr/>
              </p:nvGrpSpPr>
              <p:grpSpPr>
                <a:xfrm>
                  <a:off x="3511440" y="6644880"/>
                  <a:ext cx="974520" cy="33480"/>
                  <a:chOff x="3511440" y="6644880"/>
                  <a:chExt cx="974520" cy="33480"/>
                </a:xfrm>
              </p:grpSpPr>
              <p:grpSp>
                <p:nvGrpSpPr>
                  <p:cNvPr id="462" name="Group 67"/>
                  <p:cNvGrpSpPr/>
                  <p:nvPr/>
                </p:nvGrpSpPr>
                <p:grpSpPr>
                  <a:xfrm>
                    <a:off x="3511440" y="6644880"/>
                    <a:ext cx="974520" cy="1800"/>
                    <a:chOff x="3511440" y="6644880"/>
                    <a:chExt cx="974520" cy="1800"/>
                  </a:xfrm>
                </p:grpSpPr>
                <p:grpSp>
                  <p:nvGrpSpPr>
                    <p:cNvPr id="463" name="Group 68"/>
                    <p:cNvGrpSpPr/>
                    <p:nvPr/>
                  </p:nvGrpSpPr>
                  <p:grpSpPr>
                    <a:xfrm>
                      <a:off x="3868920" y="6644880"/>
                      <a:ext cx="617040" cy="1800"/>
                      <a:chOff x="3868920" y="6644880"/>
                      <a:chExt cx="617040" cy="1800"/>
                    </a:xfrm>
                  </p:grpSpPr>
                  <p:sp>
                    <p:nvSpPr>
                      <p:cNvPr id="464" name="Line 69"/>
                      <p:cNvSpPr/>
                      <p:nvPr/>
                    </p:nvSpPr>
                    <p:spPr>
                      <a:xfrm>
                        <a:off x="3868920" y="6644880"/>
                        <a:ext cx="285840" cy="1800"/>
                      </a:xfrm>
                      <a:prstGeom prst="line">
                        <a:avLst/>
                      </a:prstGeom>
                      <a:ln>
                        <a:solidFill>
                          <a:srgbClr val="e2000e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465" name="Line 70"/>
                      <p:cNvSpPr/>
                      <p:nvPr/>
                    </p:nvSpPr>
                    <p:spPr>
                      <a:xfrm>
                        <a:off x="4154760" y="6644880"/>
                        <a:ext cx="331200" cy="1800"/>
                      </a:xfrm>
                      <a:prstGeom prst="line">
                        <a:avLst/>
                      </a:prstGeom>
                      <a:ln>
                        <a:solidFill>
                          <a:srgbClr val="ff0000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</p:grpSp>
                <p:sp>
                  <p:nvSpPr>
                    <p:cNvPr id="466" name="Line 71"/>
                    <p:cNvSpPr/>
                    <p:nvPr/>
                  </p:nvSpPr>
                  <p:spPr>
                    <a:xfrm>
                      <a:off x="3511440" y="6644880"/>
                      <a:ext cx="357120" cy="1800"/>
                    </a:xfrm>
                    <a:prstGeom prst="line">
                      <a:avLst/>
                    </a:prstGeom>
                    <a:ln>
                      <a:solidFill>
                        <a:srgbClr val="58df4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  <p:grpSp>
                <p:nvGrpSpPr>
                  <p:cNvPr id="467" name="Group 72"/>
                  <p:cNvGrpSpPr/>
                  <p:nvPr/>
                </p:nvGrpSpPr>
                <p:grpSpPr>
                  <a:xfrm>
                    <a:off x="3511440" y="6676920"/>
                    <a:ext cx="974520" cy="1440"/>
                    <a:chOff x="3511440" y="6676920"/>
                    <a:chExt cx="974520" cy="1440"/>
                  </a:xfrm>
                </p:grpSpPr>
                <p:grpSp>
                  <p:nvGrpSpPr>
                    <p:cNvPr id="468" name="Group 73"/>
                    <p:cNvGrpSpPr/>
                    <p:nvPr/>
                  </p:nvGrpSpPr>
                  <p:grpSpPr>
                    <a:xfrm>
                      <a:off x="3868920" y="6676920"/>
                      <a:ext cx="617040" cy="1440"/>
                      <a:chOff x="3868920" y="6676920"/>
                      <a:chExt cx="617040" cy="1440"/>
                    </a:xfrm>
                  </p:grpSpPr>
                  <p:sp>
                    <p:nvSpPr>
                      <p:cNvPr id="469" name="Line 74"/>
                      <p:cNvSpPr/>
                      <p:nvPr/>
                    </p:nvSpPr>
                    <p:spPr>
                      <a:xfrm>
                        <a:off x="3868920" y="6676920"/>
                        <a:ext cx="285840" cy="1440"/>
                      </a:xfrm>
                      <a:prstGeom prst="line">
                        <a:avLst/>
                      </a:prstGeom>
                      <a:ln>
                        <a:solidFill>
                          <a:srgbClr val="e2000e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470" name="Line 75"/>
                      <p:cNvSpPr/>
                      <p:nvPr/>
                    </p:nvSpPr>
                    <p:spPr>
                      <a:xfrm>
                        <a:off x="4154760" y="6676920"/>
                        <a:ext cx="331200" cy="1440"/>
                      </a:xfrm>
                      <a:prstGeom prst="line">
                        <a:avLst/>
                      </a:prstGeom>
                      <a:ln>
                        <a:solidFill>
                          <a:srgbClr val="ff0000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</p:grpSp>
                <p:sp>
                  <p:nvSpPr>
                    <p:cNvPr id="471" name="Line 76"/>
                    <p:cNvSpPr/>
                    <p:nvPr/>
                  </p:nvSpPr>
                  <p:spPr>
                    <a:xfrm>
                      <a:off x="3511440" y="6676920"/>
                      <a:ext cx="357120" cy="1440"/>
                    </a:xfrm>
                    <a:prstGeom prst="line">
                      <a:avLst/>
                    </a:prstGeom>
                    <a:ln>
                      <a:solidFill>
                        <a:srgbClr val="58df4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</p:grpSp>
          </p:grpSp>
          <p:sp>
            <p:nvSpPr>
              <p:cNvPr id="472" name="CustomShape 77"/>
              <p:cNvSpPr/>
              <p:nvPr/>
            </p:nvSpPr>
            <p:spPr>
              <a:xfrm>
                <a:off x="5209920" y="6613920"/>
                <a:ext cx="122148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73" name="CustomShape 78"/>
              <p:cNvSpPr/>
              <p:nvPr/>
            </p:nvSpPr>
            <p:spPr>
              <a:xfrm>
                <a:off x="6655680" y="6397920"/>
                <a:ext cx="986760" cy="407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 algn="ctr"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Sequencing</a:t>
                </a:r>
                <a:endParaRPr b="0" lang="en-US" sz="105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Data Analysis</a:t>
                </a:r>
                <a:endParaRPr b="0" lang="en-US" sz="1050" spc="-1" strike="noStrike">
                  <a:latin typeface="Arial"/>
                </a:endParaRPr>
              </a:p>
            </p:txBody>
          </p:sp>
          <p:grpSp>
            <p:nvGrpSpPr>
              <p:cNvPr id="474" name="Group 79"/>
              <p:cNvGrpSpPr/>
              <p:nvPr/>
            </p:nvGrpSpPr>
            <p:grpSpPr>
              <a:xfrm>
                <a:off x="3769200" y="5919480"/>
                <a:ext cx="1104480" cy="4680"/>
                <a:chOff x="3769200" y="5919480"/>
                <a:chExt cx="1104480" cy="4680"/>
              </a:xfrm>
            </p:grpSpPr>
            <p:grpSp>
              <p:nvGrpSpPr>
                <p:cNvPr id="475" name="Group 80"/>
                <p:cNvGrpSpPr/>
                <p:nvPr/>
              </p:nvGrpSpPr>
              <p:grpSpPr>
                <a:xfrm>
                  <a:off x="3769200" y="5919480"/>
                  <a:ext cx="1104480" cy="4680"/>
                  <a:chOff x="3769200" y="5919480"/>
                  <a:chExt cx="1104480" cy="4680"/>
                </a:xfrm>
              </p:grpSpPr>
              <p:grpSp>
                <p:nvGrpSpPr>
                  <p:cNvPr id="476" name="Group 81"/>
                  <p:cNvGrpSpPr/>
                  <p:nvPr/>
                </p:nvGrpSpPr>
                <p:grpSpPr>
                  <a:xfrm>
                    <a:off x="4256640" y="5922360"/>
                    <a:ext cx="617040" cy="1800"/>
                    <a:chOff x="4256640" y="5922360"/>
                    <a:chExt cx="617040" cy="1800"/>
                  </a:xfrm>
                </p:grpSpPr>
                <p:sp>
                  <p:nvSpPr>
                    <p:cNvPr id="477" name="Line 82"/>
                    <p:cNvSpPr/>
                    <p:nvPr/>
                  </p:nvSpPr>
                  <p:spPr>
                    <a:xfrm>
                      <a:off x="4256640" y="5922360"/>
                      <a:ext cx="285840" cy="1800"/>
                    </a:xfrm>
                    <a:prstGeom prst="line">
                      <a:avLst/>
                    </a:prstGeom>
                    <a:ln>
                      <a:solidFill>
                        <a:srgbClr val="e2000e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478" name="Line 83"/>
                    <p:cNvSpPr/>
                    <p:nvPr/>
                  </p:nvSpPr>
                  <p:spPr>
                    <a:xfrm>
                      <a:off x="4542480" y="5922360"/>
                      <a:ext cx="331200" cy="1800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  <p:sp>
                <p:nvSpPr>
                  <p:cNvPr id="479" name="Line 84"/>
                  <p:cNvSpPr/>
                  <p:nvPr/>
                </p:nvSpPr>
                <p:spPr>
                  <a:xfrm>
                    <a:off x="3769200" y="5919480"/>
                    <a:ext cx="357120" cy="1440"/>
                  </a:xfrm>
                  <a:prstGeom prst="line">
                    <a:avLst/>
                  </a:prstGeom>
                  <a:ln>
                    <a:solidFill>
                      <a:srgbClr val="58df4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</p:grpSp>
            <p:sp>
              <p:nvSpPr>
                <p:cNvPr id="480" name="Line 85"/>
                <p:cNvSpPr/>
                <p:nvPr/>
              </p:nvSpPr>
              <p:spPr>
                <a:xfrm>
                  <a:off x="4119480" y="5921640"/>
                  <a:ext cx="145080" cy="360"/>
                </a:xfrm>
                <a:prstGeom prst="line">
                  <a:avLst/>
                </a:prstGeom>
                <a:ln w="12600">
                  <a:solidFill>
                    <a:schemeClr val="bg1">
                      <a:lumMod val="6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481" name="CustomShape 86"/>
              <p:cNvSpPr/>
              <p:nvPr/>
            </p:nvSpPr>
            <p:spPr>
              <a:xfrm>
                <a:off x="3101760" y="6141240"/>
                <a:ext cx="1230480" cy="407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cDNA synthesis </a:t>
                </a:r>
                <a:endParaRPr b="0" lang="en-US" sz="105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PCR amplification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482" name="CustomShape 87"/>
              <p:cNvSpPr/>
              <p:nvPr/>
            </p:nvSpPr>
            <p:spPr>
              <a:xfrm>
                <a:off x="3508920" y="5927760"/>
                <a:ext cx="1463760" cy="2480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Adapter-flanked insert</a:t>
                </a:r>
                <a:endParaRPr b="0" lang="en-US" sz="1050" spc="-1" strike="noStrike">
                  <a:latin typeface="Arial"/>
                </a:endParaRPr>
              </a:p>
            </p:txBody>
          </p:sp>
          <p:grpSp>
            <p:nvGrpSpPr>
              <p:cNvPr id="483" name="Group 88"/>
              <p:cNvGrpSpPr/>
              <p:nvPr/>
            </p:nvGrpSpPr>
            <p:grpSpPr>
              <a:xfrm>
                <a:off x="961560" y="2372400"/>
                <a:ext cx="710640" cy="561960"/>
                <a:chOff x="961560" y="2372400"/>
                <a:chExt cx="710640" cy="561960"/>
              </a:xfrm>
            </p:grpSpPr>
            <p:sp>
              <p:nvSpPr>
                <p:cNvPr id="484" name="CustomShape 89"/>
                <p:cNvSpPr/>
                <p:nvPr/>
              </p:nvSpPr>
              <p:spPr>
                <a:xfrm>
                  <a:off x="961560" y="2372400"/>
                  <a:ext cx="559080" cy="114840"/>
                </a:xfrm>
                <a:custGeom>
                  <a:avLst/>
                  <a:gdLst/>
                  <a:ahLst/>
                  <a:rect l="l" t="t" r="r" b="b"/>
                  <a:pathLst>
                    <a:path w="561508" h="117389">
                      <a:moveTo>
                        <a:pt x="61060" y="80318"/>
                      </a:moveTo>
                      <a:cubicBezTo>
                        <a:pt x="169004" y="44339"/>
                        <a:pt x="0" y="98652"/>
                        <a:pt x="345265" y="67962"/>
                      </a:cubicBezTo>
                      <a:cubicBezTo>
                        <a:pt x="352661" y="67305"/>
                        <a:pt x="352371" y="54678"/>
                        <a:pt x="357622" y="49427"/>
                      </a:cubicBezTo>
                      <a:cubicBezTo>
                        <a:pt x="362873" y="44176"/>
                        <a:pt x="369516" y="40391"/>
                        <a:pt x="376157" y="37070"/>
                      </a:cubicBezTo>
                      <a:cubicBezTo>
                        <a:pt x="398425" y="25935"/>
                        <a:pt x="438749" y="26486"/>
                        <a:pt x="456476" y="24713"/>
                      </a:cubicBezTo>
                      <a:cubicBezTo>
                        <a:pt x="469975" y="4465"/>
                        <a:pt x="468833" y="13603"/>
                        <a:pt x="468833" y="0"/>
                      </a:cubicBezTo>
                      <a:lnTo>
                        <a:pt x="561508" y="117389"/>
                      </a:lnTo>
                      <a:lnTo>
                        <a:pt x="561508" y="117389"/>
                      </a:lnTo>
                    </a:path>
                  </a:pathLst>
                </a:custGeom>
                <a:noFill/>
                <a:ln>
                  <a:solidFill>
                    <a:srgbClr val="e2000e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485" name="CustomShape 90"/>
                <p:cNvSpPr/>
                <p:nvPr/>
              </p:nvSpPr>
              <p:spPr>
                <a:xfrm rot="5683800">
                  <a:off x="1260720" y="2535120"/>
                  <a:ext cx="531720" cy="2476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/>
                <a:p>
                  <a:pPr>
                    <a:lnSpc>
                      <a:spcPct val="100000"/>
                    </a:lnSpc>
                  </a:pPr>
                  <a:r>
                    <a:rPr b="0" lang="en-US" sz="1050" spc="-1" strike="noStrike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AAAA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</p:grpSp>
          <p:grpSp>
            <p:nvGrpSpPr>
              <p:cNvPr id="486" name="Group 91"/>
              <p:cNvGrpSpPr/>
              <p:nvPr/>
            </p:nvGrpSpPr>
            <p:grpSpPr>
              <a:xfrm>
                <a:off x="601920" y="2461680"/>
                <a:ext cx="587520" cy="550440"/>
                <a:chOff x="601920" y="2461680"/>
                <a:chExt cx="587520" cy="550440"/>
              </a:xfrm>
            </p:grpSpPr>
            <p:sp>
              <p:nvSpPr>
                <p:cNvPr id="487" name="CustomShape 92"/>
                <p:cNvSpPr/>
                <p:nvPr/>
              </p:nvSpPr>
              <p:spPr>
                <a:xfrm>
                  <a:off x="759600" y="2478960"/>
                  <a:ext cx="429840" cy="98280"/>
                </a:xfrm>
                <a:custGeom>
                  <a:avLst/>
                  <a:gdLst/>
                  <a:ahLst/>
                  <a:rect l="l" t="t" r="r" b="b"/>
                  <a:pathLst>
                    <a:path w="432487" h="100758">
                      <a:moveTo>
                        <a:pt x="0" y="92675"/>
                      </a:moveTo>
                      <a:cubicBezTo>
                        <a:pt x="6178" y="90616"/>
                        <a:pt x="13180" y="90204"/>
                        <a:pt x="18535" y="86497"/>
                      </a:cubicBezTo>
                      <a:cubicBezTo>
                        <a:pt x="40220" y="71485"/>
                        <a:pt x="60185" y="54106"/>
                        <a:pt x="80319" y="37070"/>
                      </a:cubicBezTo>
                      <a:cubicBezTo>
                        <a:pt x="86989" y="31426"/>
                        <a:pt x="92142" y="24129"/>
                        <a:pt x="98854" y="18535"/>
                      </a:cubicBezTo>
                      <a:cubicBezTo>
                        <a:pt x="114824" y="5227"/>
                        <a:pt x="117347" y="6192"/>
                        <a:pt x="135924" y="0"/>
                      </a:cubicBezTo>
                      <a:cubicBezTo>
                        <a:pt x="148281" y="12357"/>
                        <a:pt x="156416" y="31544"/>
                        <a:pt x="172995" y="37070"/>
                      </a:cubicBezTo>
                      <a:cubicBezTo>
                        <a:pt x="179173" y="39129"/>
                        <a:pt x="185432" y="40961"/>
                        <a:pt x="191530" y="43248"/>
                      </a:cubicBezTo>
                      <a:cubicBezTo>
                        <a:pt x="201914" y="47142"/>
                        <a:pt x="211901" y="52098"/>
                        <a:pt x="222422" y="55605"/>
                      </a:cubicBezTo>
                      <a:cubicBezTo>
                        <a:pt x="236645" y="60346"/>
                        <a:pt x="251340" y="63553"/>
                        <a:pt x="265670" y="67962"/>
                      </a:cubicBezTo>
                      <a:cubicBezTo>
                        <a:pt x="278119" y="71793"/>
                        <a:pt x="290384" y="76200"/>
                        <a:pt x="302741" y="80319"/>
                      </a:cubicBezTo>
                      <a:lnTo>
                        <a:pt x="321276" y="86497"/>
                      </a:lnTo>
                      <a:cubicBezTo>
                        <a:pt x="416488" y="79697"/>
                        <a:pt x="387334" y="100758"/>
                        <a:pt x="426308" y="61784"/>
                      </a:cubicBezTo>
                      <a:lnTo>
                        <a:pt x="432487" y="55605"/>
                      </a:lnTo>
                      <a:lnTo>
                        <a:pt x="432487" y="55605"/>
                      </a:lnTo>
                    </a:path>
                  </a:pathLst>
                </a:custGeom>
                <a:noFill/>
                <a:ln>
                  <a:solidFill>
                    <a:srgbClr val="e2000e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488" name="CustomShape 93"/>
                <p:cNvSpPr/>
                <p:nvPr/>
              </p:nvSpPr>
              <p:spPr>
                <a:xfrm rot="5683800">
                  <a:off x="480960" y="2612880"/>
                  <a:ext cx="531720" cy="2476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/>
                <a:p>
                  <a:pPr>
                    <a:lnSpc>
                      <a:spcPct val="100000"/>
                    </a:lnSpc>
                  </a:pPr>
                  <a:r>
                    <a:rPr b="0" lang="en-US" sz="1050" spc="-1" strike="noStrike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AAAA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</p:grpSp>
          <p:sp>
            <p:nvSpPr>
              <p:cNvPr id="489" name="CustomShape 94"/>
              <p:cNvSpPr/>
              <p:nvPr/>
            </p:nvSpPr>
            <p:spPr>
              <a:xfrm flipH="1">
                <a:off x="1101240" y="2941560"/>
                <a:ext cx="360" cy="6454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90" name="CustomShape 95"/>
              <p:cNvSpPr/>
              <p:nvPr/>
            </p:nvSpPr>
            <p:spPr>
              <a:xfrm rot="5400000">
                <a:off x="857880" y="4125960"/>
                <a:ext cx="49752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grpSp>
            <p:nvGrpSpPr>
              <p:cNvPr id="491" name="Group 96"/>
              <p:cNvGrpSpPr/>
              <p:nvPr/>
            </p:nvGrpSpPr>
            <p:grpSpPr>
              <a:xfrm>
                <a:off x="813960" y="2562120"/>
                <a:ext cx="637920" cy="267480"/>
                <a:chOff x="813960" y="2562120"/>
                <a:chExt cx="637920" cy="267480"/>
              </a:xfrm>
            </p:grpSpPr>
            <p:sp>
              <p:nvSpPr>
                <p:cNvPr id="492" name="CustomShape 97"/>
                <p:cNvSpPr/>
                <p:nvPr/>
              </p:nvSpPr>
              <p:spPr>
                <a:xfrm>
                  <a:off x="1021680" y="2672280"/>
                  <a:ext cx="139680" cy="16560"/>
                </a:xfrm>
                <a:custGeom>
                  <a:avLst/>
                  <a:gdLst/>
                  <a:ahLst/>
                  <a:rect l="l" t="t" r="r" b="b"/>
                  <a:pathLst>
                    <a:path w="142102" h="19205">
                      <a:moveTo>
                        <a:pt x="0" y="19205"/>
                      </a:moveTo>
                      <a:cubicBezTo>
                        <a:pt x="57610" y="0"/>
                        <a:pt x="12022" y="13026"/>
                        <a:pt x="142102" y="13026"/>
                      </a:cubicBezTo>
                      <a:lnTo>
                        <a:pt x="142102" y="13026"/>
                      </a:lnTo>
                    </a:path>
                  </a:pathLst>
                </a:custGeom>
                <a:noFill/>
                <a:ln>
                  <a:solidFill>
                    <a:srgbClr val="e2000e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493" name="CustomShape 98"/>
                <p:cNvSpPr/>
                <p:nvPr/>
              </p:nvSpPr>
              <p:spPr>
                <a:xfrm>
                  <a:off x="1073160" y="2581560"/>
                  <a:ext cx="378720" cy="2480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/>
                <a:p>
                  <a:pPr>
                    <a:lnSpc>
                      <a:spcPct val="100000"/>
                    </a:lnSpc>
                  </a:pPr>
                  <a:r>
                    <a:rPr b="0" lang="en-US" sz="1050" spc="-1" strike="noStrike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OH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  <p:sp>
              <p:nvSpPr>
                <p:cNvPr id="494" name="CustomShape 99"/>
                <p:cNvSpPr/>
                <p:nvPr/>
              </p:nvSpPr>
              <p:spPr>
                <a:xfrm>
                  <a:off x="813960" y="2562120"/>
                  <a:ext cx="267480" cy="2480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/>
                <a:p>
                  <a:pPr>
                    <a:lnSpc>
                      <a:spcPct val="100000"/>
                    </a:lnSpc>
                  </a:pPr>
                  <a:r>
                    <a:rPr b="0" lang="en-US" sz="1050" spc="-1" strike="noStrike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P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</p:grpSp>
          <p:grpSp>
            <p:nvGrpSpPr>
              <p:cNvPr id="495" name="Group 100"/>
              <p:cNvGrpSpPr/>
              <p:nvPr/>
            </p:nvGrpSpPr>
            <p:grpSpPr>
              <a:xfrm>
                <a:off x="103680" y="2267280"/>
                <a:ext cx="635040" cy="274320"/>
                <a:chOff x="103680" y="2267280"/>
                <a:chExt cx="635040" cy="274320"/>
              </a:xfrm>
            </p:grpSpPr>
            <p:sp>
              <p:nvSpPr>
                <p:cNvPr id="496" name="CustomShape 101"/>
                <p:cNvSpPr/>
                <p:nvPr/>
              </p:nvSpPr>
              <p:spPr>
                <a:xfrm>
                  <a:off x="307800" y="2381040"/>
                  <a:ext cx="139680" cy="16560"/>
                </a:xfrm>
                <a:custGeom>
                  <a:avLst/>
                  <a:gdLst/>
                  <a:ahLst/>
                  <a:rect l="l" t="t" r="r" b="b"/>
                  <a:pathLst>
                    <a:path w="142102" h="19205">
                      <a:moveTo>
                        <a:pt x="0" y="19205"/>
                      </a:moveTo>
                      <a:cubicBezTo>
                        <a:pt x="57610" y="0"/>
                        <a:pt x="12022" y="13026"/>
                        <a:pt x="142102" y="13026"/>
                      </a:cubicBezTo>
                      <a:lnTo>
                        <a:pt x="142102" y="13026"/>
                      </a:lnTo>
                    </a:path>
                  </a:pathLst>
                </a:custGeom>
                <a:noFill/>
                <a:ln>
                  <a:solidFill>
                    <a:srgbClr val="e2000e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497" name="CustomShape 102"/>
                <p:cNvSpPr/>
                <p:nvPr/>
              </p:nvSpPr>
              <p:spPr>
                <a:xfrm>
                  <a:off x="103680" y="2267280"/>
                  <a:ext cx="267480" cy="2480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/>
                <a:p>
                  <a:pPr>
                    <a:lnSpc>
                      <a:spcPct val="100000"/>
                    </a:lnSpc>
                  </a:pPr>
                  <a:r>
                    <a:rPr b="0" lang="en-US" sz="1050" spc="-1" strike="noStrike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P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  <p:sp>
              <p:nvSpPr>
                <p:cNvPr id="498" name="CustomShape 103"/>
                <p:cNvSpPr/>
                <p:nvPr/>
              </p:nvSpPr>
              <p:spPr>
                <a:xfrm>
                  <a:off x="360000" y="2293560"/>
                  <a:ext cx="378720" cy="2480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/>
                <a:p>
                  <a:pPr>
                    <a:lnSpc>
                      <a:spcPct val="100000"/>
                    </a:lnSpc>
                  </a:pPr>
                  <a:r>
                    <a:rPr b="0" lang="en-US" sz="1050" spc="-1" strike="noStrike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OH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</p:grpSp>
          <p:grpSp>
            <p:nvGrpSpPr>
              <p:cNvPr id="499" name="Group 104"/>
              <p:cNvGrpSpPr/>
              <p:nvPr/>
            </p:nvGrpSpPr>
            <p:grpSpPr>
              <a:xfrm>
                <a:off x="747720" y="3556800"/>
                <a:ext cx="649800" cy="251640"/>
                <a:chOff x="747720" y="3556800"/>
                <a:chExt cx="649800" cy="251640"/>
              </a:xfrm>
            </p:grpSpPr>
            <p:sp>
              <p:nvSpPr>
                <p:cNvPr id="500" name="CustomShape 105"/>
                <p:cNvSpPr/>
                <p:nvPr/>
              </p:nvSpPr>
              <p:spPr>
                <a:xfrm>
                  <a:off x="955080" y="3677040"/>
                  <a:ext cx="139680" cy="16560"/>
                </a:xfrm>
                <a:custGeom>
                  <a:avLst/>
                  <a:gdLst/>
                  <a:ahLst/>
                  <a:rect l="l" t="t" r="r" b="b"/>
                  <a:pathLst>
                    <a:path w="142102" h="19205">
                      <a:moveTo>
                        <a:pt x="0" y="19205"/>
                      </a:moveTo>
                      <a:cubicBezTo>
                        <a:pt x="57610" y="0"/>
                        <a:pt x="12022" y="13026"/>
                        <a:pt x="142102" y="13026"/>
                      </a:cubicBezTo>
                      <a:lnTo>
                        <a:pt x="142102" y="13026"/>
                      </a:lnTo>
                    </a:path>
                  </a:pathLst>
                </a:custGeom>
                <a:noFill/>
                <a:ln>
                  <a:solidFill>
                    <a:srgbClr val="e2000e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501" name="CustomShape 106"/>
                <p:cNvSpPr/>
                <p:nvPr/>
              </p:nvSpPr>
              <p:spPr>
                <a:xfrm>
                  <a:off x="747720" y="3556800"/>
                  <a:ext cx="267480" cy="2480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/>
                <a:p>
                  <a:pPr>
                    <a:lnSpc>
                      <a:spcPct val="100000"/>
                    </a:lnSpc>
                  </a:pPr>
                  <a:r>
                    <a:rPr b="0" lang="en-US" sz="1050" spc="-1" strike="noStrike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P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  <p:sp>
              <p:nvSpPr>
                <p:cNvPr id="502" name="CustomShape 107"/>
                <p:cNvSpPr/>
                <p:nvPr/>
              </p:nvSpPr>
              <p:spPr>
                <a:xfrm>
                  <a:off x="1018800" y="3560400"/>
                  <a:ext cx="378720" cy="2480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/>
                <a:p>
                  <a:pPr>
                    <a:lnSpc>
                      <a:spcPct val="100000"/>
                    </a:lnSpc>
                  </a:pPr>
                  <a:r>
                    <a:rPr b="0" lang="en-US" sz="1050" spc="-1" strike="noStrike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OH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</p:grpSp>
          <p:grpSp>
            <p:nvGrpSpPr>
              <p:cNvPr id="503" name="Group 108"/>
              <p:cNvGrpSpPr/>
              <p:nvPr/>
            </p:nvGrpSpPr>
            <p:grpSpPr>
              <a:xfrm>
                <a:off x="603720" y="4381560"/>
                <a:ext cx="817560" cy="248040"/>
                <a:chOff x="603720" y="4381560"/>
                <a:chExt cx="817560" cy="248040"/>
              </a:xfrm>
            </p:grpSpPr>
            <p:grpSp>
              <p:nvGrpSpPr>
                <p:cNvPr id="504" name="Group 109"/>
                <p:cNvGrpSpPr/>
                <p:nvPr/>
              </p:nvGrpSpPr>
              <p:grpSpPr>
                <a:xfrm>
                  <a:off x="804600" y="4518720"/>
                  <a:ext cx="616680" cy="1440"/>
                  <a:chOff x="804600" y="4518720"/>
                  <a:chExt cx="616680" cy="1440"/>
                </a:xfrm>
              </p:grpSpPr>
              <p:sp>
                <p:nvSpPr>
                  <p:cNvPr id="505" name="Line 110"/>
                  <p:cNvSpPr/>
                  <p:nvPr/>
                </p:nvSpPr>
                <p:spPr>
                  <a:xfrm>
                    <a:off x="804600" y="4518720"/>
                    <a:ext cx="285480" cy="1440"/>
                  </a:xfrm>
                  <a:prstGeom prst="line">
                    <a:avLst/>
                  </a:prstGeom>
                  <a:ln>
                    <a:solidFill>
                      <a:srgbClr val="e2000e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  <p:sp>
                <p:nvSpPr>
                  <p:cNvPr id="506" name="Line 111"/>
                  <p:cNvSpPr/>
                  <p:nvPr/>
                </p:nvSpPr>
                <p:spPr>
                  <a:xfrm>
                    <a:off x="1090080" y="4518720"/>
                    <a:ext cx="331200" cy="1440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</p:grpSp>
            <p:sp>
              <p:nvSpPr>
                <p:cNvPr id="507" name="CustomShape 112"/>
                <p:cNvSpPr/>
                <p:nvPr/>
              </p:nvSpPr>
              <p:spPr>
                <a:xfrm>
                  <a:off x="603720" y="4381560"/>
                  <a:ext cx="267480" cy="2480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/>
                <a:p>
                  <a:pPr>
                    <a:lnSpc>
                      <a:spcPct val="100000"/>
                    </a:lnSpc>
                  </a:pPr>
                  <a:r>
                    <a:rPr b="0" lang="en-US" sz="1050" spc="-1" strike="noStrike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P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</p:grpSp>
          <p:sp>
            <p:nvSpPr>
              <p:cNvPr id="508" name="CustomShape 113"/>
              <p:cNvSpPr/>
              <p:nvPr/>
            </p:nvSpPr>
            <p:spPr>
              <a:xfrm>
                <a:off x="1105560" y="1645200"/>
                <a:ext cx="360" cy="6454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09" name="CustomShape 114"/>
              <p:cNvSpPr/>
              <p:nvPr/>
            </p:nvSpPr>
            <p:spPr>
              <a:xfrm>
                <a:off x="1222560" y="3949560"/>
                <a:ext cx="1215360" cy="2480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3’ adapter ligation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510" name="Line 115"/>
              <p:cNvSpPr/>
              <p:nvPr/>
            </p:nvSpPr>
            <p:spPr>
              <a:xfrm>
                <a:off x="1537200" y="4237200"/>
                <a:ext cx="357480" cy="1440"/>
              </a:xfrm>
              <a:prstGeom prst="line">
                <a:avLst/>
              </a:prstGeom>
              <a:ln>
                <a:solidFill>
                  <a:srgbClr val="ff00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11" name="Line 116"/>
              <p:cNvSpPr/>
              <p:nvPr/>
            </p:nvSpPr>
            <p:spPr>
              <a:xfrm>
                <a:off x="1540080" y="5173200"/>
                <a:ext cx="357120" cy="1440"/>
              </a:xfrm>
              <a:prstGeom prst="line">
                <a:avLst/>
              </a:prstGeom>
              <a:ln>
                <a:solidFill>
                  <a:srgbClr val="58df4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12" name="CustomShape 117"/>
              <p:cNvSpPr/>
              <p:nvPr/>
            </p:nvSpPr>
            <p:spPr>
              <a:xfrm>
                <a:off x="2545560" y="1717200"/>
                <a:ext cx="2148120" cy="5677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Immuno-precipitation</a:t>
                </a:r>
                <a:endParaRPr b="0" lang="en-US" sz="105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RNase treatment</a:t>
                </a:r>
                <a:endParaRPr b="0" lang="en-US" sz="105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Radioactive Phosphorylation </a:t>
                </a:r>
                <a:endParaRPr b="0" lang="en-US" sz="1050" spc="-1" strike="noStrike">
                  <a:latin typeface="Arial"/>
                </a:endParaRPr>
              </a:p>
            </p:txBody>
          </p:sp>
          <p:grpSp>
            <p:nvGrpSpPr>
              <p:cNvPr id="513" name="Group 118"/>
              <p:cNvGrpSpPr/>
              <p:nvPr/>
            </p:nvGrpSpPr>
            <p:grpSpPr>
              <a:xfrm>
                <a:off x="2146320" y="2546640"/>
                <a:ext cx="943920" cy="356040"/>
                <a:chOff x="2146320" y="2546640"/>
                <a:chExt cx="943920" cy="356040"/>
              </a:xfrm>
            </p:grpSpPr>
            <p:sp>
              <p:nvSpPr>
                <p:cNvPr id="514" name="CustomShape 119"/>
                <p:cNvSpPr/>
                <p:nvPr/>
              </p:nvSpPr>
              <p:spPr>
                <a:xfrm rot="17896200">
                  <a:off x="2781360" y="2599920"/>
                  <a:ext cx="270360" cy="2491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/>
                <a:p>
                  <a:pPr algn="ctr">
                    <a:lnSpc>
                      <a:spcPct val="100000"/>
                    </a:lnSpc>
                  </a:pPr>
                  <a:r>
                    <a:rPr b="1" lang="en-US" sz="1050" spc="-1" strike="noStrike">
                      <a:solidFill>
                        <a:srgbClr val="000000"/>
                      </a:solidFill>
                      <a:latin typeface="Arial"/>
                      <a:ea typeface="DejaVu Sans"/>
                    </a:rPr>
                    <a:t>Y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  <p:grpSp>
              <p:nvGrpSpPr>
                <p:cNvPr id="515" name="Group 120"/>
                <p:cNvGrpSpPr/>
                <p:nvPr/>
              </p:nvGrpSpPr>
              <p:grpSpPr>
                <a:xfrm>
                  <a:off x="2146320" y="2567160"/>
                  <a:ext cx="902520" cy="248040"/>
                  <a:chOff x="2146320" y="2567160"/>
                  <a:chExt cx="902520" cy="248040"/>
                </a:xfrm>
              </p:grpSpPr>
              <p:grpSp>
                <p:nvGrpSpPr>
                  <p:cNvPr id="516" name="Group 121"/>
                  <p:cNvGrpSpPr/>
                  <p:nvPr/>
                </p:nvGrpSpPr>
                <p:grpSpPr>
                  <a:xfrm>
                    <a:off x="2428200" y="2642040"/>
                    <a:ext cx="540360" cy="96480"/>
                    <a:chOff x="2428200" y="2642040"/>
                    <a:chExt cx="540360" cy="96480"/>
                  </a:xfrm>
                </p:grpSpPr>
                <p:sp>
                  <p:nvSpPr>
                    <p:cNvPr id="517" name="Line 122"/>
                    <p:cNvSpPr/>
                    <p:nvPr/>
                  </p:nvSpPr>
                  <p:spPr>
                    <a:xfrm>
                      <a:off x="2428200" y="2693880"/>
                      <a:ext cx="540360" cy="1800"/>
                    </a:xfrm>
                    <a:prstGeom prst="line">
                      <a:avLst/>
                    </a:prstGeom>
                    <a:ln>
                      <a:solidFill>
                        <a:srgbClr val="e2000e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518" name="CustomShape 123"/>
                    <p:cNvSpPr/>
                    <p:nvPr/>
                  </p:nvSpPr>
                  <p:spPr>
                    <a:xfrm>
                      <a:off x="2601360" y="2642040"/>
                      <a:ext cx="283320" cy="96480"/>
                    </a:xfrm>
                    <a:prstGeom prst="ellipse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  <p:sp>
                <p:nvSpPr>
                  <p:cNvPr id="519" name="CustomShape 124"/>
                  <p:cNvSpPr/>
                  <p:nvPr/>
                </p:nvSpPr>
                <p:spPr>
                  <a:xfrm>
                    <a:off x="2146320" y="2567160"/>
                    <a:ext cx="352800" cy="24804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45000" bIns="45000"/>
                  <a:p>
                    <a:pPr>
                      <a:lnSpc>
                        <a:spcPct val="100000"/>
                      </a:lnSpc>
                    </a:pPr>
                    <a:r>
                      <a:rPr b="0" lang="en-US" sz="1050" spc="-1" strike="noStrike" baseline="30000">
                        <a:solidFill>
                          <a:srgbClr val="323232"/>
                        </a:solidFill>
                        <a:latin typeface="Arial"/>
                        <a:ea typeface="DejaVu Sans"/>
                      </a:rPr>
                      <a:t>32</a:t>
                    </a:r>
                    <a:r>
                      <a:rPr b="0" lang="en-US" sz="1050" spc="-1" strike="noStrike">
                        <a:solidFill>
                          <a:srgbClr val="323232"/>
                        </a:solidFill>
                        <a:latin typeface="Arial"/>
                        <a:ea typeface="DejaVu Sans"/>
                      </a:rPr>
                      <a:t>P</a:t>
                    </a:r>
                    <a:endParaRPr b="0" lang="en-US" sz="1050" spc="-1" strike="noStrike">
                      <a:latin typeface="Arial"/>
                    </a:endParaRPr>
                  </a:p>
                </p:txBody>
              </p:sp>
              <p:sp>
                <p:nvSpPr>
                  <p:cNvPr id="520" name="CustomShape 125"/>
                  <p:cNvSpPr/>
                  <p:nvPr/>
                </p:nvSpPr>
                <p:spPr>
                  <a:xfrm>
                    <a:off x="2979360" y="2742120"/>
                    <a:ext cx="69480" cy="69480"/>
                  </a:xfrm>
                  <a:prstGeom prst="ellips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</p:grpSp>
          </p:grpSp>
          <p:sp>
            <p:nvSpPr>
              <p:cNvPr id="521" name="CustomShape 126"/>
              <p:cNvSpPr/>
              <p:nvPr/>
            </p:nvSpPr>
            <p:spPr>
              <a:xfrm>
                <a:off x="2562840" y="2869560"/>
                <a:ext cx="1524600" cy="407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Gel purification</a:t>
                </a:r>
                <a:endParaRPr b="0" lang="en-US" sz="105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Proteinase K treatment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522" name="CustomShape 127"/>
              <p:cNvSpPr/>
              <p:nvPr/>
            </p:nvSpPr>
            <p:spPr>
              <a:xfrm>
                <a:off x="2545560" y="2869560"/>
                <a:ext cx="360" cy="5734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grpSp>
            <p:nvGrpSpPr>
              <p:cNvPr id="523" name="Group 128"/>
              <p:cNvGrpSpPr/>
              <p:nvPr/>
            </p:nvGrpSpPr>
            <p:grpSpPr>
              <a:xfrm>
                <a:off x="2194920" y="3445560"/>
                <a:ext cx="592920" cy="248040"/>
                <a:chOff x="2194920" y="3445560"/>
                <a:chExt cx="592920" cy="248040"/>
              </a:xfrm>
            </p:grpSpPr>
            <p:sp>
              <p:nvSpPr>
                <p:cNvPr id="524" name="Line 129"/>
                <p:cNvSpPr/>
                <p:nvPr/>
              </p:nvSpPr>
              <p:spPr>
                <a:xfrm>
                  <a:off x="2502000" y="3586320"/>
                  <a:ext cx="285840" cy="1440"/>
                </a:xfrm>
                <a:prstGeom prst="line">
                  <a:avLst/>
                </a:prstGeom>
                <a:ln>
                  <a:solidFill>
                    <a:srgbClr val="e2000e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525" name="CustomShape 130"/>
                <p:cNvSpPr/>
                <p:nvPr/>
              </p:nvSpPr>
              <p:spPr>
                <a:xfrm>
                  <a:off x="2194920" y="3445560"/>
                  <a:ext cx="352800" cy="2480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/>
                <a:p>
                  <a:pPr>
                    <a:lnSpc>
                      <a:spcPct val="100000"/>
                    </a:lnSpc>
                  </a:pPr>
                  <a:r>
                    <a:rPr b="0" lang="en-US" sz="1050" spc="-1" strike="noStrike" baseline="30000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32</a:t>
                  </a:r>
                  <a:r>
                    <a:rPr b="0" lang="en-US" sz="1050" spc="-1" strike="noStrike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P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</p:grpSp>
          <p:sp>
            <p:nvSpPr>
              <p:cNvPr id="526" name="CustomShape 131"/>
              <p:cNvSpPr/>
              <p:nvPr/>
            </p:nvSpPr>
            <p:spPr>
              <a:xfrm>
                <a:off x="2545560" y="3805560"/>
                <a:ext cx="360" cy="5695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27" name="CustomShape 132"/>
              <p:cNvSpPr/>
              <p:nvPr/>
            </p:nvSpPr>
            <p:spPr>
              <a:xfrm>
                <a:off x="1202400" y="4885560"/>
                <a:ext cx="1215360" cy="2480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5’ adapter ligation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528" name="CustomShape 133"/>
              <p:cNvSpPr/>
              <p:nvPr/>
            </p:nvSpPr>
            <p:spPr>
              <a:xfrm>
                <a:off x="2545560" y="1645200"/>
                <a:ext cx="3960" cy="951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grpSp>
            <p:nvGrpSpPr>
              <p:cNvPr id="529" name="Group 134"/>
              <p:cNvGrpSpPr/>
              <p:nvPr/>
            </p:nvGrpSpPr>
            <p:grpSpPr>
              <a:xfrm>
                <a:off x="1978920" y="4381560"/>
                <a:ext cx="926640" cy="248040"/>
                <a:chOff x="1978920" y="4381560"/>
                <a:chExt cx="926640" cy="248040"/>
              </a:xfrm>
            </p:grpSpPr>
            <p:grpSp>
              <p:nvGrpSpPr>
                <p:cNvPr id="530" name="Group 135"/>
                <p:cNvGrpSpPr/>
                <p:nvPr/>
              </p:nvGrpSpPr>
              <p:grpSpPr>
                <a:xfrm>
                  <a:off x="2288880" y="4503240"/>
                  <a:ext cx="616680" cy="1440"/>
                  <a:chOff x="2288880" y="4503240"/>
                  <a:chExt cx="616680" cy="1440"/>
                </a:xfrm>
              </p:grpSpPr>
              <p:sp>
                <p:nvSpPr>
                  <p:cNvPr id="531" name="Line 136"/>
                  <p:cNvSpPr/>
                  <p:nvPr/>
                </p:nvSpPr>
                <p:spPr>
                  <a:xfrm>
                    <a:off x="2288880" y="4503240"/>
                    <a:ext cx="285480" cy="1440"/>
                  </a:xfrm>
                  <a:prstGeom prst="line">
                    <a:avLst/>
                  </a:prstGeom>
                  <a:ln>
                    <a:solidFill>
                      <a:srgbClr val="e2000e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  <p:sp>
                <p:nvSpPr>
                  <p:cNvPr id="532" name="Line 137"/>
                  <p:cNvSpPr/>
                  <p:nvPr/>
                </p:nvSpPr>
                <p:spPr>
                  <a:xfrm>
                    <a:off x="2574360" y="4503240"/>
                    <a:ext cx="331200" cy="1440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</p:grpSp>
            <p:sp>
              <p:nvSpPr>
                <p:cNvPr id="533" name="CustomShape 138"/>
                <p:cNvSpPr/>
                <p:nvPr/>
              </p:nvSpPr>
              <p:spPr>
                <a:xfrm>
                  <a:off x="1978920" y="4381560"/>
                  <a:ext cx="352800" cy="2480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/>
                <a:p>
                  <a:pPr>
                    <a:lnSpc>
                      <a:spcPct val="100000"/>
                    </a:lnSpc>
                  </a:pPr>
                  <a:r>
                    <a:rPr b="0" lang="en-US" sz="1050" spc="-1" strike="noStrike" baseline="30000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32</a:t>
                  </a:r>
                  <a:r>
                    <a:rPr b="0" lang="en-US" sz="1050" spc="-1" strike="noStrike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P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</p:grpSp>
          <p:sp>
            <p:nvSpPr>
              <p:cNvPr id="534" name="CustomShape 139"/>
              <p:cNvSpPr/>
              <p:nvPr/>
            </p:nvSpPr>
            <p:spPr>
              <a:xfrm>
                <a:off x="5569920" y="1645200"/>
                <a:ext cx="8640" cy="4417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35" name="CustomShape 140"/>
              <p:cNvSpPr/>
              <p:nvPr/>
            </p:nvSpPr>
            <p:spPr>
              <a:xfrm flipH="1">
                <a:off x="5564880" y="2437560"/>
                <a:ext cx="360" cy="5338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36" name="CustomShape 141"/>
              <p:cNvSpPr/>
              <p:nvPr/>
            </p:nvSpPr>
            <p:spPr>
              <a:xfrm>
                <a:off x="4388040" y="1775880"/>
                <a:ext cx="1209240" cy="2480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RNase treatment 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537" name="CustomShape 142"/>
              <p:cNvSpPr/>
              <p:nvPr/>
            </p:nvSpPr>
            <p:spPr>
              <a:xfrm>
                <a:off x="4195440" y="1619640"/>
                <a:ext cx="1407240" cy="2480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Immuno-precipitation</a:t>
                </a:r>
                <a:endParaRPr b="0" lang="en-US" sz="1050" spc="-1" strike="noStrike">
                  <a:latin typeface="Arial"/>
                </a:endParaRPr>
              </a:p>
            </p:txBody>
          </p:sp>
          <p:grpSp>
            <p:nvGrpSpPr>
              <p:cNvPr id="538" name="Group 143"/>
              <p:cNvGrpSpPr/>
              <p:nvPr/>
            </p:nvGrpSpPr>
            <p:grpSpPr>
              <a:xfrm>
                <a:off x="5353920" y="2149560"/>
                <a:ext cx="434160" cy="160200"/>
                <a:chOff x="5353920" y="2149560"/>
                <a:chExt cx="434160" cy="160200"/>
              </a:xfrm>
            </p:grpSpPr>
            <p:grpSp>
              <p:nvGrpSpPr>
                <p:cNvPr id="539" name="Group 144"/>
                <p:cNvGrpSpPr/>
                <p:nvPr/>
              </p:nvGrpSpPr>
              <p:grpSpPr>
                <a:xfrm>
                  <a:off x="5459040" y="2149560"/>
                  <a:ext cx="329040" cy="141120"/>
                  <a:chOff x="5459040" y="2149560"/>
                  <a:chExt cx="329040" cy="141120"/>
                </a:xfrm>
              </p:grpSpPr>
              <p:grpSp>
                <p:nvGrpSpPr>
                  <p:cNvPr id="540" name="Group 145"/>
                  <p:cNvGrpSpPr/>
                  <p:nvPr/>
                </p:nvGrpSpPr>
                <p:grpSpPr>
                  <a:xfrm>
                    <a:off x="5519880" y="2149560"/>
                    <a:ext cx="268200" cy="118440"/>
                    <a:chOff x="5519880" y="2149560"/>
                    <a:chExt cx="268200" cy="118440"/>
                  </a:xfrm>
                </p:grpSpPr>
                <p:sp>
                  <p:nvSpPr>
                    <p:cNvPr id="541" name="CustomShape 146"/>
                    <p:cNvSpPr/>
                    <p:nvPr/>
                  </p:nvSpPr>
                  <p:spPr>
                    <a:xfrm>
                      <a:off x="5519880" y="2149560"/>
                      <a:ext cx="268200" cy="70560"/>
                    </a:xfrm>
                    <a:custGeom>
                      <a:avLst/>
                      <a:gdLst/>
                      <a:ahLst/>
                      <a:rect l="l" t="t" r="r" b="b"/>
                      <a:pathLst>
                        <a:path w="495300" h="133506">
                          <a:moveTo>
                            <a:pt x="0" y="133506"/>
                          </a:moveTo>
                          <a:cubicBezTo>
                            <a:pt x="139700" y="87468"/>
                            <a:pt x="279400" y="41431"/>
                            <a:pt x="361950" y="19206"/>
                          </a:cubicBezTo>
                          <a:cubicBezTo>
                            <a:pt x="444500" y="-3019"/>
                            <a:pt x="495300" y="156"/>
                            <a:pt x="495300" y="156"/>
                          </a:cubicBezTo>
                          <a:lnTo>
                            <a:pt x="495300" y="156"/>
                          </a:lnTo>
                        </a:path>
                      </a:pathLst>
                    </a:custGeom>
                    <a:noFill/>
                    <a:ln w="15840">
                      <a:solidFill>
                        <a:schemeClr val="bg1">
                          <a:lumMod val="65000"/>
                        </a:schemeClr>
                      </a:solidFill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542" name="Line 147"/>
                    <p:cNvSpPr/>
                    <p:nvPr/>
                  </p:nvSpPr>
                  <p:spPr>
                    <a:xfrm>
                      <a:off x="5575320" y="2201400"/>
                      <a:ext cx="360" cy="6048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543" name="Line 148"/>
                    <p:cNvSpPr/>
                    <p:nvPr/>
                  </p:nvSpPr>
                  <p:spPr>
                    <a:xfrm>
                      <a:off x="5617080" y="2193840"/>
                      <a:ext cx="360" cy="6012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544" name="Line 149"/>
                    <p:cNvSpPr/>
                    <p:nvPr/>
                  </p:nvSpPr>
                  <p:spPr>
                    <a:xfrm>
                      <a:off x="5658480" y="2176200"/>
                      <a:ext cx="360" cy="6012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545" name="Line 150"/>
                    <p:cNvSpPr/>
                    <p:nvPr/>
                  </p:nvSpPr>
                  <p:spPr>
                    <a:xfrm>
                      <a:off x="5595480" y="2202120"/>
                      <a:ext cx="360" cy="6012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546" name="Line 151"/>
                    <p:cNvSpPr/>
                    <p:nvPr/>
                  </p:nvSpPr>
                  <p:spPr>
                    <a:xfrm>
                      <a:off x="5637600" y="2184480"/>
                      <a:ext cx="360" cy="6048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547" name="Line 152"/>
                    <p:cNvSpPr/>
                    <p:nvPr/>
                  </p:nvSpPr>
                  <p:spPr>
                    <a:xfrm>
                      <a:off x="5682960" y="2174040"/>
                      <a:ext cx="360" cy="6048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548" name="Line 153"/>
                    <p:cNvSpPr/>
                    <p:nvPr/>
                  </p:nvSpPr>
                  <p:spPr>
                    <a:xfrm>
                      <a:off x="5556600" y="2207520"/>
                      <a:ext cx="360" cy="6048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  <p:sp>
                <p:nvSpPr>
                  <p:cNvPr id="549" name="CustomShape 154"/>
                  <p:cNvSpPr/>
                  <p:nvPr/>
                </p:nvSpPr>
                <p:spPr>
                  <a:xfrm>
                    <a:off x="5459040" y="2160360"/>
                    <a:ext cx="267840" cy="130320"/>
                  </a:xfrm>
                  <a:prstGeom prst="ellipse">
                    <a:avLst/>
                  </a:prstGeom>
                  <a:noFill/>
                  <a:ln w="15840">
                    <a:solidFill>
                      <a:schemeClr val="bg2">
                        <a:lumMod val="25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</p:grpSp>
            <p:sp>
              <p:nvSpPr>
                <p:cNvPr id="550" name="CustomShape 155"/>
                <p:cNvSpPr/>
                <p:nvPr/>
              </p:nvSpPr>
              <p:spPr>
                <a:xfrm>
                  <a:off x="5353920" y="2206080"/>
                  <a:ext cx="402480" cy="103680"/>
                </a:xfrm>
                <a:custGeom>
                  <a:avLst/>
                  <a:gdLst/>
                  <a:ahLst/>
                  <a:rect l="l" t="t" r="r" b="b"/>
                  <a:pathLst>
                    <a:path w="404870" h="106371">
                      <a:moveTo>
                        <a:pt x="404870" y="0"/>
                      </a:moveTo>
                      <a:cubicBezTo>
                        <a:pt x="274733" y="47739"/>
                        <a:pt x="144596" y="95479"/>
                        <a:pt x="77118" y="104660"/>
                      </a:cubicBezTo>
                      <a:cubicBezTo>
                        <a:pt x="9640" y="113841"/>
                        <a:pt x="4820" y="84462"/>
                        <a:pt x="0" y="55084"/>
                      </a:cubicBezTo>
                    </a:path>
                  </a:pathLst>
                </a:custGeom>
                <a:noFill/>
                <a:ln w="15840">
                  <a:solidFill>
                    <a:schemeClr val="accent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551" name="CustomShape 156"/>
              <p:cNvSpPr/>
              <p:nvPr/>
            </p:nvSpPr>
            <p:spPr>
              <a:xfrm>
                <a:off x="4467240" y="2327400"/>
                <a:ext cx="1061280" cy="2480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Ni-NTA binding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552" name="CustomShape 157"/>
              <p:cNvSpPr/>
              <p:nvPr/>
            </p:nvSpPr>
            <p:spPr>
              <a:xfrm>
                <a:off x="4428720" y="2477880"/>
                <a:ext cx="1140480" cy="2480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Gu-HCl washing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553" name="CustomShape 158"/>
              <p:cNvSpPr/>
              <p:nvPr/>
            </p:nvSpPr>
            <p:spPr>
              <a:xfrm>
                <a:off x="4459680" y="2648880"/>
                <a:ext cx="1042920" cy="2480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PNK treatment</a:t>
                </a:r>
                <a:endParaRPr b="0" lang="en-US" sz="1050" spc="-1" strike="noStrike">
                  <a:latin typeface="Arial"/>
                </a:endParaRPr>
              </a:p>
            </p:txBody>
          </p:sp>
          <p:grpSp>
            <p:nvGrpSpPr>
              <p:cNvPr id="554" name="Group 159"/>
              <p:cNvGrpSpPr/>
              <p:nvPr/>
            </p:nvGrpSpPr>
            <p:grpSpPr>
              <a:xfrm>
                <a:off x="5200560" y="3039120"/>
                <a:ext cx="434160" cy="160560"/>
                <a:chOff x="5200560" y="3039120"/>
                <a:chExt cx="434160" cy="160560"/>
              </a:xfrm>
            </p:grpSpPr>
            <p:grpSp>
              <p:nvGrpSpPr>
                <p:cNvPr id="555" name="Group 160"/>
                <p:cNvGrpSpPr/>
                <p:nvPr/>
              </p:nvGrpSpPr>
              <p:grpSpPr>
                <a:xfrm>
                  <a:off x="5305320" y="3039120"/>
                  <a:ext cx="329400" cy="141480"/>
                  <a:chOff x="5305320" y="3039120"/>
                  <a:chExt cx="329400" cy="141480"/>
                </a:xfrm>
              </p:grpSpPr>
              <p:grpSp>
                <p:nvGrpSpPr>
                  <p:cNvPr id="556" name="Group 161"/>
                  <p:cNvGrpSpPr/>
                  <p:nvPr/>
                </p:nvGrpSpPr>
                <p:grpSpPr>
                  <a:xfrm>
                    <a:off x="5366520" y="3039120"/>
                    <a:ext cx="268200" cy="118440"/>
                    <a:chOff x="5366520" y="3039120"/>
                    <a:chExt cx="268200" cy="118440"/>
                  </a:xfrm>
                </p:grpSpPr>
                <p:sp>
                  <p:nvSpPr>
                    <p:cNvPr id="557" name="CustomShape 162"/>
                    <p:cNvSpPr/>
                    <p:nvPr/>
                  </p:nvSpPr>
                  <p:spPr>
                    <a:xfrm>
                      <a:off x="5366520" y="3039120"/>
                      <a:ext cx="268200" cy="70560"/>
                    </a:xfrm>
                    <a:custGeom>
                      <a:avLst/>
                      <a:gdLst/>
                      <a:ahLst/>
                      <a:rect l="l" t="t" r="r" b="b"/>
                      <a:pathLst>
                        <a:path w="495300" h="133506">
                          <a:moveTo>
                            <a:pt x="0" y="133506"/>
                          </a:moveTo>
                          <a:cubicBezTo>
                            <a:pt x="139700" y="87468"/>
                            <a:pt x="279400" y="41431"/>
                            <a:pt x="361950" y="19206"/>
                          </a:cubicBezTo>
                          <a:cubicBezTo>
                            <a:pt x="444500" y="-3019"/>
                            <a:pt x="495300" y="156"/>
                            <a:pt x="495300" y="156"/>
                          </a:cubicBezTo>
                          <a:lnTo>
                            <a:pt x="495300" y="156"/>
                          </a:lnTo>
                        </a:path>
                      </a:pathLst>
                    </a:custGeom>
                    <a:noFill/>
                    <a:ln w="15840">
                      <a:solidFill>
                        <a:schemeClr val="bg1">
                          <a:lumMod val="65000"/>
                        </a:schemeClr>
                      </a:solidFill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558" name="Line 163"/>
                    <p:cNvSpPr/>
                    <p:nvPr/>
                  </p:nvSpPr>
                  <p:spPr>
                    <a:xfrm>
                      <a:off x="5421960" y="3091320"/>
                      <a:ext cx="360" cy="6012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559" name="Line 164"/>
                    <p:cNvSpPr/>
                    <p:nvPr/>
                  </p:nvSpPr>
                  <p:spPr>
                    <a:xfrm>
                      <a:off x="5463720" y="3083760"/>
                      <a:ext cx="360" cy="6012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560" name="Line 165"/>
                    <p:cNvSpPr/>
                    <p:nvPr/>
                  </p:nvSpPr>
                  <p:spPr>
                    <a:xfrm>
                      <a:off x="5505480" y="3066120"/>
                      <a:ext cx="360" cy="6012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561" name="Line 166"/>
                    <p:cNvSpPr/>
                    <p:nvPr/>
                  </p:nvSpPr>
                  <p:spPr>
                    <a:xfrm>
                      <a:off x="5442120" y="3092040"/>
                      <a:ext cx="360" cy="6012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562" name="Line 167"/>
                    <p:cNvSpPr/>
                    <p:nvPr/>
                  </p:nvSpPr>
                  <p:spPr>
                    <a:xfrm>
                      <a:off x="5484600" y="3074400"/>
                      <a:ext cx="360" cy="6012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563" name="Line 168"/>
                    <p:cNvSpPr/>
                    <p:nvPr/>
                  </p:nvSpPr>
                  <p:spPr>
                    <a:xfrm>
                      <a:off x="5529600" y="3063960"/>
                      <a:ext cx="360" cy="6012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564" name="Line 169"/>
                    <p:cNvSpPr/>
                    <p:nvPr/>
                  </p:nvSpPr>
                  <p:spPr>
                    <a:xfrm>
                      <a:off x="5403600" y="3097440"/>
                      <a:ext cx="360" cy="6012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  <p:sp>
                <p:nvSpPr>
                  <p:cNvPr id="565" name="CustomShape 170"/>
                  <p:cNvSpPr/>
                  <p:nvPr/>
                </p:nvSpPr>
                <p:spPr>
                  <a:xfrm>
                    <a:off x="5305320" y="3050280"/>
                    <a:ext cx="267840" cy="130320"/>
                  </a:xfrm>
                  <a:prstGeom prst="ellipse">
                    <a:avLst/>
                  </a:prstGeom>
                  <a:noFill/>
                  <a:ln w="15840">
                    <a:solidFill>
                      <a:schemeClr val="bg2">
                        <a:lumMod val="25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</p:grpSp>
            <p:sp>
              <p:nvSpPr>
                <p:cNvPr id="566" name="CustomShape 171"/>
                <p:cNvSpPr/>
                <p:nvPr/>
              </p:nvSpPr>
              <p:spPr>
                <a:xfrm>
                  <a:off x="5200560" y="3096000"/>
                  <a:ext cx="402480" cy="103680"/>
                </a:xfrm>
                <a:custGeom>
                  <a:avLst/>
                  <a:gdLst/>
                  <a:ahLst/>
                  <a:rect l="l" t="t" r="r" b="b"/>
                  <a:pathLst>
                    <a:path w="404870" h="106371">
                      <a:moveTo>
                        <a:pt x="404870" y="0"/>
                      </a:moveTo>
                      <a:cubicBezTo>
                        <a:pt x="274733" y="47739"/>
                        <a:pt x="144596" y="95479"/>
                        <a:pt x="77118" y="104660"/>
                      </a:cubicBezTo>
                      <a:cubicBezTo>
                        <a:pt x="9640" y="113841"/>
                        <a:pt x="4820" y="84462"/>
                        <a:pt x="0" y="55084"/>
                      </a:cubicBezTo>
                    </a:path>
                  </a:pathLst>
                </a:custGeom>
                <a:noFill/>
                <a:ln w="15840">
                  <a:solidFill>
                    <a:schemeClr val="accent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567" name="CustomShape 172"/>
              <p:cNvSpPr/>
              <p:nvPr/>
            </p:nvSpPr>
            <p:spPr>
              <a:xfrm>
                <a:off x="5517720" y="2993400"/>
                <a:ext cx="267480" cy="2480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P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568" name="CustomShape 173"/>
              <p:cNvSpPr/>
              <p:nvPr/>
            </p:nvSpPr>
            <p:spPr>
              <a:xfrm flipH="1">
                <a:off x="5564880" y="3229560"/>
                <a:ext cx="360" cy="4557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69" name="CustomShape 174"/>
              <p:cNvSpPr/>
              <p:nvPr/>
            </p:nvSpPr>
            <p:spPr>
              <a:xfrm>
                <a:off x="4501080" y="3264480"/>
                <a:ext cx="1012680" cy="407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 algn="ctr"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Intermolecular</a:t>
                </a:r>
                <a:endParaRPr b="0" lang="en-US" sz="105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 </a:t>
                </a: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ligation</a:t>
                </a:r>
                <a:endParaRPr b="0" lang="en-US" sz="1050" spc="-1" strike="noStrike">
                  <a:latin typeface="Arial"/>
                </a:endParaRPr>
              </a:p>
            </p:txBody>
          </p:sp>
          <p:grpSp>
            <p:nvGrpSpPr>
              <p:cNvPr id="570" name="Group 175"/>
              <p:cNvGrpSpPr/>
              <p:nvPr/>
            </p:nvGrpSpPr>
            <p:grpSpPr>
              <a:xfrm>
                <a:off x="5247720" y="3740400"/>
                <a:ext cx="471600" cy="164880"/>
                <a:chOff x="5247720" y="3740400"/>
                <a:chExt cx="471600" cy="164880"/>
              </a:xfrm>
            </p:grpSpPr>
            <p:grpSp>
              <p:nvGrpSpPr>
                <p:cNvPr id="571" name="Group 176"/>
                <p:cNvGrpSpPr/>
                <p:nvPr/>
              </p:nvGrpSpPr>
              <p:grpSpPr>
                <a:xfrm>
                  <a:off x="5247720" y="3744720"/>
                  <a:ext cx="434160" cy="160560"/>
                  <a:chOff x="5247720" y="3744720"/>
                  <a:chExt cx="434160" cy="160560"/>
                </a:xfrm>
              </p:grpSpPr>
              <p:grpSp>
                <p:nvGrpSpPr>
                  <p:cNvPr id="572" name="Group 177"/>
                  <p:cNvGrpSpPr/>
                  <p:nvPr/>
                </p:nvGrpSpPr>
                <p:grpSpPr>
                  <a:xfrm>
                    <a:off x="5352840" y="3744720"/>
                    <a:ext cx="329040" cy="141480"/>
                    <a:chOff x="5352840" y="3744720"/>
                    <a:chExt cx="329040" cy="141480"/>
                  </a:xfrm>
                </p:grpSpPr>
                <p:grpSp>
                  <p:nvGrpSpPr>
                    <p:cNvPr id="573" name="Group 178"/>
                    <p:cNvGrpSpPr/>
                    <p:nvPr/>
                  </p:nvGrpSpPr>
                  <p:grpSpPr>
                    <a:xfrm>
                      <a:off x="5413680" y="3744720"/>
                      <a:ext cx="268200" cy="118080"/>
                      <a:chOff x="5413680" y="3744720"/>
                      <a:chExt cx="268200" cy="118080"/>
                    </a:xfrm>
                  </p:grpSpPr>
                  <p:sp>
                    <p:nvSpPr>
                      <p:cNvPr id="574" name="CustomShape 179"/>
                      <p:cNvSpPr/>
                      <p:nvPr/>
                    </p:nvSpPr>
                    <p:spPr>
                      <a:xfrm>
                        <a:off x="5413680" y="3744720"/>
                        <a:ext cx="268200" cy="70560"/>
                      </a:xfrm>
                      <a:custGeom>
                        <a:avLst/>
                        <a:gdLst/>
                        <a:ahLst/>
                        <a:rect l="l" t="t" r="r" b="b"/>
                        <a:pathLst>
                          <a:path w="495300" h="133506">
                            <a:moveTo>
                              <a:pt x="0" y="133506"/>
                            </a:moveTo>
                            <a:cubicBezTo>
                              <a:pt x="139700" y="87468"/>
                              <a:pt x="279400" y="41431"/>
                              <a:pt x="361950" y="19206"/>
                            </a:cubicBezTo>
                            <a:cubicBezTo>
                              <a:pt x="444500" y="-3019"/>
                              <a:pt x="495300" y="156"/>
                              <a:pt x="495300" y="156"/>
                            </a:cubicBezTo>
                            <a:lnTo>
                              <a:pt x="495300" y="156"/>
                            </a:lnTo>
                          </a:path>
                        </a:pathLst>
                      </a:custGeom>
                      <a:noFill/>
                      <a:ln w="15840">
                        <a:solidFill>
                          <a:schemeClr val="bg1">
                            <a:lumMod val="65000"/>
                          </a:schemeClr>
                        </a:solidFill>
                        <a:rou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575" name="Line 180"/>
                      <p:cNvSpPr/>
                      <p:nvPr/>
                    </p:nvSpPr>
                    <p:spPr>
                      <a:xfrm>
                        <a:off x="5469120" y="3796560"/>
                        <a:ext cx="360" cy="6012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50000"/>
                          </a:schemeClr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576" name="Line 181"/>
                      <p:cNvSpPr/>
                      <p:nvPr/>
                    </p:nvSpPr>
                    <p:spPr>
                      <a:xfrm>
                        <a:off x="5510880" y="3788640"/>
                        <a:ext cx="360" cy="6012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50000"/>
                          </a:schemeClr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577" name="Line 182"/>
                      <p:cNvSpPr/>
                      <p:nvPr/>
                    </p:nvSpPr>
                    <p:spPr>
                      <a:xfrm>
                        <a:off x="5552280" y="3771000"/>
                        <a:ext cx="360" cy="6012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50000"/>
                          </a:schemeClr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578" name="Line 183"/>
                      <p:cNvSpPr/>
                      <p:nvPr/>
                    </p:nvSpPr>
                    <p:spPr>
                      <a:xfrm>
                        <a:off x="5489280" y="3796920"/>
                        <a:ext cx="360" cy="6012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50000"/>
                          </a:schemeClr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579" name="Line 184"/>
                      <p:cNvSpPr/>
                      <p:nvPr/>
                    </p:nvSpPr>
                    <p:spPr>
                      <a:xfrm>
                        <a:off x="5531400" y="3779280"/>
                        <a:ext cx="360" cy="6048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50000"/>
                          </a:schemeClr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580" name="Line 185"/>
                      <p:cNvSpPr/>
                      <p:nvPr/>
                    </p:nvSpPr>
                    <p:spPr>
                      <a:xfrm>
                        <a:off x="5576760" y="3768840"/>
                        <a:ext cx="360" cy="6048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50000"/>
                          </a:schemeClr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581" name="Line 186"/>
                      <p:cNvSpPr/>
                      <p:nvPr/>
                    </p:nvSpPr>
                    <p:spPr>
                      <a:xfrm>
                        <a:off x="5450400" y="3802680"/>
                        <a:ext cx="360" cy="6012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50000"/>
                          </a:schemeClr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</p:grpSp>
                <p:sp>
                  <p:nvSpPr>
                    <p:cNvPr id="582" name="CustomShape 187"/>
                    <p:cNvSpPr/>
                    <p:nvPr/>
                  </p:nvSpPr>
                  <p:spPr>
                    <a:xfrm>
                      <a:off x="5352840" y="3755880"/>
                      <a:ext cx="267840" cy="130320"/>
                    </a:xfrm>
                    <a:prstGeom prst="ellipse">
                      <a:avLst/>
                    </a:prstGeom>
                    <a:noFill/>
                    <a:ln w="15840">
                      <a:solidFill>
                        <a:schemeClr val="bg2">
                          <a:lumMod val="25000"/>
                        </a:schemeClr>
                      </a:solidFill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  <p:sp>
                <p:nvSpPr>
                  <p:cNvPr id="583" name="CustomShape 188"/>
                  <p:cNvSpPr/>
                  <p:nvPr/>
                </p:nvSpPr>
                <p:spPr>
                  <a:xfrm>
                    <a:off x="5247720" y="3801600"/>
                    <a:ext cx="402480" cy="103680"/>
                  </a:xfrm>
                  <a:custGeom>
                    <a:avLst/>
                    <a:gdLst/>
                    <a:ahLst/>
                    <a:rect l="l" t="t" r="r" b="b"/>
                    <a:pathLst>
                      <a:path w="404870" h="106371">
                        <a:moveTo>
                          <a:pt x="404870" y="0"/>
                        </a:moveTo>
                        <a:cubicBezTo>
                          <a:pt x="274733" y="47739"/>
                          <a:pt x="144596" y="95479"/>
                          <a:pt x="77118" y="104660"/>
                        </a:cubicBezTo>
                        <a:cubicBezTo>
                          <a:pt x="9640" y="113841"/>
                          <a:pt x="4820" y="84462"/>
                          <a:pt x="0" y="55084"/>
                        </a:cubicBezTo>
                      </a:path>
                    </a:pathLst>
                  </a:custGeom>
                  <a:noFill/>
                  <a:ln w="15840">
                    <a:solidFill>
                      <a:schemeClr val="accent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</p:grpSp>
            <p:sp>
              <p:nvSpPr>
                <p:cNvPr id="584" name="CustomShape 189"/>
                <p:cNvSpPr/>
                <p:nvPr/>
              </p:nvSpPr>
              <p:spPr>
                <a:xfrm>
                  <a:off x="5642640" y="3740400"/>
                  <a:ext cx="76680" cy="61200"/>
                </a:xfrm>
                <a:custGeom>
                  <a:avLst/>
                  <a:gdLst/>
                  <a:ahLst/>
                  <a:rect l="l" t="t" r="r" b="b"/>
                  <a:pathLst>
                    <a:path w="79079" h="63688">
                      <a:moveTo>
                        <a:pt x="2156" y="7206"/>
                      </a:moveTo>
                      <a:cubicBezTo>
                        <a:pt x="40137" y="1509"/>
                        <a:pt x="78119" y="-4188"/>
                        <a:pt x="79068" y="4358"/>
                      </a:cubicBezTo>
                      <a:cubicBezTo>
                        <a:pt x="80018" y="12904"/>
                        <a:pt x="20197" y="49461"/>
                        <a:pt x="7853" y="58481"/>
                      </a:cubicBezTo>
                      <a:cubicBezTo>
                        <a:pt x="-4491" y="67501"/>
                        <a:pt x="256" y="62991"/>
                        <a:pt x="5004" y="58481"/>
                      </a:cubicBezTo>
                    </a:path>
                  </a:pathLst>
                </a:custGeom>
                <a:noFill/>
                <a:ln w="15840">
                  <a:solidFill>
                    <a:schemeClr val="accent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585" name="CustomShape 190"/>
              <p:cNvSpPr/>
              <p:nvPr/>
            </p:nvSpPr>
            <p:spPr>
              <a:xfrm flipH="1">
                <a:off x="5564880" y="4165560"/>
                <a:ext cx="360" cy="3574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86" name="CustomShape 191"/>
              <p:cNvSpPr/>
              <p:nvPr/>
            </p:nvSpPr>
            <p:spPr>
              <a:xfrm>
                <a:off x="4308120" y="4089240"/>
                <a:ext cx="1215360" cy="2480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3’ adapter ligation</a:t>
                </a:r>
                <a:endParaRPr b="0" lang="en-US" sz="1050" spc="-1" strike="noStrike">
                  <a:latin typeface="Arial"/>
                </a:endParaRPr>
              </a:p>
            </p:txBody>
          </p:sp>
          <p:grpSp>
            <p:nvGrpSpPr>
              <p:cNvPr id="587" name="Group 192"/>
              <p:cNvGrpSpPr/>
              <p:nvPr/>
            </p:nvGrpSpPr>
            <p:grpSpPr>
              <a:xfrm>
                <a:off x="5272920" y="4667760"/>
                <a:ext cx="471600" cy="164520"/>
                <a:chOff x="5272920" y="4667760"/>
                <a:chExt cx="471600" cy="164520"/>
              </a:xfrm>
            </p:grpSpPr>
            <p:grpSp>
              <p:nvGrpSpPr>
                <p:cNvPr id="588" name="Group 193"/>
                <p:cNvGrpSpPr/>
                <p:nvPr/>
              </p:nvGrpSpPr>
              <p:grpSpPr>
                <a:xfrm>
                  <a:off x="5272920" y="4671720"/>
                  <a:ext cx="434160" cy="160560"/>
                  <a:chOff x="5272920" y="4671720"/>
                  <a:chExt cx="434160" cy="160560"/>
                </a:xfrm>
              </p:grpSpPr>
              <p:grpSp>
                <p:nvGrpSpPr>
                  <p:cNvPr id="589" name="Group 194"/>
                  <p:cNvGrpSpPr/>
                  <p:nvPr/>
                </p:nvGrpSpPr>
                <p:grpSpPr>
                  <a:xfrm>
                    <a:off x="5378040" y="4671720"/>
                    <a:ext cx="329040" cy="141480"/>
                    <a:chOff x="5378040" y="4671720"/>
                    <a:chExt cx="329040" cy="141480"/>
                  </a:xfrm>
                </p:grpSpPr>
                <p:grpSp>
                  <p:nvGrpSpPr>
                    <p:cNvPr id="590" name="Group 195"/>
                    <p:cNvGrpSpPr/>
                    <p:nvPr/>
                  </p:nvGrpSpPr>
                  <p:grpSpPr>
                    <a:xfrm>
                      <a:off x="5438880" y="4671720"/>
                      <a:ext cx="268200" cy="118080"/>
                      <a:chOff x="5438880" y="4671720"/>
                      <a:chExt cx="268200" cy="118080"/>
                    </a:xfrm>
                  </p:grpSpPr>
                  <p:sp>
                    <p:nvSpPr>
                      <p:cNvPr id="591" name="CustomShape 196"/>
                      <p:cNvSpPr/>
                      <p:nvPr/>
                    </p:nvSpPr>
                    <p:spPr>
                      <a:xfrm>
                        <a:off x="5438880" y="4671720"/>
                        <a:ext cx="268200" cy="70560"/>
                      </a:xfrm>
                      <a:custGeom>
                        <a:avLst/>
                        <a:gdLst/>
                        <a:ahLst/>
                        <a:rect l="l" t="t" r="r" b="b"/>
                        <a:pathLst>
                          <a:path w="495300" h="133506">
                            <a:moveTo>
                              <a:pt x="0" y="133506"/>
                            </a:moveTo>
                            <a:cubicBezTo>
                              <a:pt x="139700" y="87468"/>
                              <a:pt x="279400" y="41431"/>
                              <a:pt x="361950" y="19206"/>
                            </a:cubicBezTo>
                            <a:cubicBezTo>
                              <a:pt x="444500" y="-3019"/>
                              <a:pt x="495300" y="156"/>
                              <a:pt x="495300" y="156"/>
                            </a:cubicBezTo>
                            <a:lnTo>
                              <a:pt x="495300" y="156"/>
                            </a:lnTo>
                          </a:path>
                        </a:pathLst>
                      </a:custGeom>
                      <a:noFill/>
                      <a:ln w="15840">
                        <a:solidFill>
                          <a:schemeClr val="bg1">
                            <a:lumMod val="65000"/>
                          </a:schemeClr>
                        </a:solidFill>
                        <a:rou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592" name="Line 197"/>
                      <p:cNvSpPr/>
                      <p:nvPr/>
                    </p:nvSpPr>
                    <p:spPr>
                      <a:xfrm>
                        <a:off x="5493600" y="4723560"/>
                        <a:ext cx="360" cy="6012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50000"/>
                          </a:schemeClr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593" name="Line 198"/>
                      <p:cNvSpPr/>
                      <p:nvPr/>
                    </p:nvSpPr>
                    <p:spPr>
                      <a:xfrm>
                        <a:off x="5535360" y="4715640"/>
                        <a:ext cx="360" cy="6048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50000"/>
                          </a:schemeClr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594" name="Line 199"/>
                      <p:cNvSpPr/>
                      <p:nvPr/>
                    </p:nvSpPr>
                    <p:spPr>
                      <a:xfrm>
                        <a:off x="5576760" y="4698000"/>
                        <a:ext cx="360" cy="6048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50000"/>
                          </a:schemeClr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595" name="Line 200"/>
                      <p:cNvSpPr/>
                      <p:nvPr/>
                    </p:nvSpPr>
                    <p:spPr>
                      <a:xfrm>
                        <a:off x="5513760" y="4723920"/>
                        <a:ext cx="360" cy="6048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50000"/>
                          </a:schemeClr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596" name="Line 201"/>
                      <p:cNvSpPr/>
                      <p:nvPr/>
                    </p:nvSpPr>
                    <p:spPr>
                      <a:xfrm>
                        <a:off x="5555880" y="4706640"/>
                        <a:ext cx="360" cy="6012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50000"/>
                          </a:schemeClr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597" name="Line 202"/>
                      <p:cNvSpPr/>
                      <p:nvPr/>
                    </p:nvSpPr>
                    <p:spPr>
                      <a:xfrm>
                        <a:off x="5601240" y="4696200"/>
                        <a:ext cx="360" cy="6012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50000"/>
                          </a:schemeClr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598" name="Line 203"/>
                      <p:cNvSpPr/>
                      <p:nvPr/>
                    </p:nvSpPr>
                    <p:spPr>
                      <a:xfrm>
                        <a:off x="5474880" y="4729680"/>
                        <a:ext cx="360" cy="6012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50000"/>
                          </a:schemeClr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</p:grpSp>
                <p:sp>
                  <p:nvSpPr>
                    <p:cNvPr id="599" name="CustomShape 204"/>
                    <p:cNvSpPr/>
                    <p:nvPr/>
                  </p:nvSpPr>
                  <p:spPr>
                    <a:xfrm>
                      <a:off x="5378040" y="4682880"/>
                      <a:ext cx="267840" cy="130320"/>
                    </a:xfrm>
                    <a:prstGeom prst="ellipse">
                      <a:avLst/>
                    </a:prstGeom>
                    <a:noFill/>
                    <a:ln w="15840">
                      <a:solidFill>
                        <a:schemeClr val="bg2">
                          <a:lumMod val="25000"/>
                        </a:schemeClr>
                      </a:solidFill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  <p:sp>
                <p:nvSpPr>
                  <p:cNvPr id="600" name="CustomShape 205"/>
                  <p:cNvSpPr/>
                  <p:nvPr/>
                </p:nvSpPr>
                <p:spPr>
                  <a:xfrm>
                    <a:off x="5272920" y="4728600"/>
                    <a:ext cx="402480" cy="103680"/>
                  </a:xfrm>
                  <a:custGeom>
                    <a:avLst/>
                    <a:gdLst/>
                    <a:ahLst/>
                    <a:rect l="l" t="t" r="r" b="b"/>
                    <a:pathLst>
                      <a:path w="404870" h="106371">
                        <a:moveTo>
                          <a:pt x="404870" y="0"/>
                        </a:moveTo>
                        <a:cubicBezTo>
                          <a:pt x="274733" y="47739"/>
                          <a:pt x="144596" y="95479"/>
                          <a:pt x="77118" y="104660"/>
                        </a:cubicBezTo>
                        <a:cubicBezTo>
                          <a:pt x="9640" y="113841"/>
                          <a:pt x="4820" y="84462"/>
                          <a:pt x="0" y="55084"/>
                        </a:cubicBezTo>
                      </a:path>
                    </a:pathLst>
                  </a:custGeom>
                  <a:noFill/>
                  <a:ln w="15840">
                    <a:solidFill>
                      <a:schemeClr val="accent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</p:grpSp>
            <p:sp>
              <p:nvSpPr>
                <p:cNvPr id="601" name="CustomShape 206"/>
                <p:cNvSpPr/>
                <p:nvPr/>
              </p:nvSpPr>
              <p:spPr>
                <a:xfrm>
                  <a:off x="5667840" y="4667760"/>
                  <a:ext cx="76680" cy="61200"/>
                </a:xfrm>
                <a:custGeom>
                  <a:avLst/>
                  <a:gdLst/>
                  <a:ahLst/>
                  <a:rect l="l" t="t" r="r" b="b"/>
                  <a:pathLst>
                    <a:path w="79079" h="63688">
                      <a:moveTo>
                        <a:pt x="2156" y="7206"/>
                      </a:moveTo>
                      <a:cubicBezTo>
                        <a:pt x="40137" y="1509"/>
                        <a:pt x="78119" y="-4188"/>
                        <a:pt x="79068" y="4358"/>
                      </a:cubicBezTo>
                      <a:cubicBezTo>
                        <a:pt x="80018" y="12904"/>
                        <a:pt x="20197" y="49461"/>
                        <a:pt x="7853" y="58481"/>
                      </a:cubicBezTo>
                      <a:cubicBezTo>
                        <a:pt x="-4491" y="67501"/>
                        <a:pt x="256" y="62991"/>
                        <a:pt x="5004" y="58481"/>
                      </a:cubicBezTo>
                    </a:path>
                  </a:pathLst>
                </a:custGeom>
                <a:noFill/>
                <a:ln w="15840">
                  <a:solidFill>
                    <a:schemeClr val="accent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602" name="Line 207"/>
              <p:cNvSpPr/>
              <p:nvPr/>
            </p:nvSpPr>
            <p:spPr>
              <a:xfrm>
                <a:off x="5200200" y="4588560"/>
                <a:ext cx="75600" cy="203400"/>
              </a:xfrm>
              <a:prstGeom prst="line">
                <a:avLst/>
              </a:prstGeom>
              <a:ln w="12600">
                <a:solidFill>
                  <a:srgbClr val="ff00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03" name="CustomShape 208"/>
              <p:cNvSpPr/>
              <p:nvPr/>
            </p:nvSpPr>
            <p:spPr>
              <a:xfrm>
                <a:off x="4515480" y="4797000"/>
                <a:ext cx="1024920" cy="2480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Ni-NTA elution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604" name="CustomShape 209"/>
              <p:cNvSpPr/>
              <p:nvPr/>
            </p:nvSpPr>
            <p:spPr>
              <a:xfrm>
                <a:off x="4473360" y="4940640"/>
                <a:ext cx="1059840" cy="2480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Gel purification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605" name="CustomShape 210"/>
              <p:cNvSpPr/>
              <p:nvPr/>
            </p:nvSpPr>
            <p:spPr>
              <a:xfrm>
                <a:off x="4019400" y="5078160"/>
                <a:ext cx="1524600" cy="2480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Proteinase K treatment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606" name="CustomShape 211"/>
              <p:cNvSpPr/>
              <p:nvPr/>
            </p:nvSpPr>
            <p:spPr>
              <a:xfrm>
                <a:off x="4302360" y="5240880"/>
                <a:ext cx="1215360" cy="2480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5’ adapter ligation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607" name="CustomShape 212"/>
              <p:cNvSpPr/>
              <p:nvPr/>
            </p:nvSpPr>
            <p:spPr>
              <a:xfrm>
                <a:off x="4983840" y="3862800"/>
                <a:ext cx="1175760" cy="2480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RNA-RNA hybrid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608" name="Line 213"/>
              <p:cNvSpPr/>
              <p:nvPr/>
            </p:nvSpPr>
            <p:spPr>
              <a:xfrm>
                <a:off x="4915800" y="4339800"/>
                <a:ext cx="357120" cy="1800"/>
              </a:xfrm>
              <a:prstGeom prst="line">
                <a:avLst/>
              </a:prstGeom>
              <a:ln>
                <a:solidFill>
                  <a:srgbClr val="ff00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09" name="Line 214"/>
              <p:cNvSpPr/>
              <p:nvPr/>
            </p:nvSpPr>
            <p:spPr>
              <a:xfrm>
                <a:off x="4764600" y="5497920"/>
                <a:ext cx="357120" cy="1800"/>
              </a:xfrm>
              <a:prstGeom prst="line">
                <a:avLst/>
              </a:prstGeom>
              <a:ln>
                <a:solidFill>
                  <a:srgbClr val="58df4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10" name="CustomShape 215"/>
              <p:cNvSpPr/>
              <p:nvPr/>
            </p:nvSpPr>
            <p:spPr>
              <a:xfrm>
                <a:off x="4482000" y="4324320"/>
                <a:ext cx="1042920" cy="2480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PNK treatment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611" name="CustomShape 216"/>
              <p:cNvSpPr/>
              <p:nvPr/>
            </p:nvSpPr>
            <p:spPr>
              <a:xfrm flipH="1">
                <a:off x="6717960" y="1645200"/>
                <a:ext cx="360" cy="5014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grpSp>
            <p:nvGrpSpPr>
              <p:cNvPr id="612" name="Group 217"/>
              <p:cNvGrpSpPr/>
              <p:nvPr/>
            </p:nvGrpSpPr>
            <p:grpSpPr>
              <a:xfrm>
                <a:off x="6429240" y="2221560"/>
                <a:ext cx="540000" cy="96480"/>
                <a:chOff x="6429240" y="2221560"/>
                <a:chExt cx="540000" cy="96480"/>
              </a:xfrm>
            </p:grpSpPr>
            <p:sp>
              <p:nvSpPr>
                <p:cNvPr id="613" name="Line 218"/>
                <p:cNvSpPr/>
                <p:nvPr/>
              </p:nvSpPr>
              <p:spPr>
                <a:xfrm>
                  <a:off x="6429240" y="2273040"/>
                  <a:ext cx="540000" cy="1800"/>
                </a:xfrm>
                <a:prstGeom prst="line">
                  <a:avLst/>
                </a:prstGeom>
                <a:ln>
                  <a:solidFill>
                    <a:srgbClr val="e2000e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614" name="CustomShape 219"/>
                <p:cNvSpPr/>
                <p:nvPr/>
              </p:nvSpPr>
              <p:spPr>
                <a:xfrm>
                  <a:off x="6602040" y="2221560"/>
                  <a:ext cx="283320" cy="96480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615" name="CustomShape 220"/>
              <p:cNvSpPr/>
              <p:nvPr/>
            </p:nvSpPr>
            <p:spPr>
              <a:xfrm>
                <a:off x="6722280" y="2365560"/>
                <a:ext cx="360" cy="7174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16" name="CustomShape 221"/>
              <p:cNvSpPr/>
              <p:nvPr/>
            </p:nvSpPr>
            <p:spPr>
              <a:xfrm>
                <a:off x="6701040" y="2327400"/>
                <a:ext cx="1407240" cy="2480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Immuno-precipitation</a:t>
                </a:r>
                <a:endParaRPr b="0" lang="en-US" sz="1050" spc="-1" strike="noStrike">
                  <a:latin typeface="Arial"/>
                </a:endParaRPr>
              </a:p>
            </p:txBody>
          </p:sp>
          <p:grpSp>
            <p:nvGrpSpPr>
              <p:cNvPr id="617" name="Group 222"/>
              <p:cNvGrpSpPr/>
              <p:nvPr/>
            </p:nvGrpSpPr>
            <p:grpSpPr>
              <a:xfrm>
                <a:off x="6172200" y="3129120"/>
                <a:ext cx="1150560" cy="360720"/>
                <a:chOff x="6172200" y="3129120"/>
                <a:chExt cx="1150560" cy="360720"/>
              </a:xfrm>
            </p:grpSpPr>
            <p:sp>
              <p:nvSpPr>
                <p:cNvPr id="618" name="CustomShape 223"/>
                <p:cNvSpPr/>
                <p:nvPr/>
              </p:nvSpPr>
              <p:spPr>
                <a:xfrm rot="17896200">
                  <a:off x="6785640" y="3187080"/>
                  <a:ext cx="270360" cy="2491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/>
                <a:p>
                  <a:pPr algn="ctr">
                    <a:lnSpc>
                      <a:spcPct val="100000"/>
                    </a:lnSpc>
                  </a:pPr>
                  <a:r>
                    <a:rPr b="1" lang="en-US" sz="1050" spc="-1" strike="noStrike">
                      <a:solidFill>
                        <a:srgbClr val="000000"/>
                      </a:solidFill>
                      <a:latin typeface="Arial"/>
                      <a:ea typeface="DejaVu Sans"/>
                    </a:rPr>
                    <a:t>Y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  <p:grpSp>
              <p:nvGrpSpPr>
                <p:cNvPr id="619" name="Group 224"/>
                <p:cNvGrpSpPr/>
                <p:nvPr/>
              </p:nvGrpSpPr>
              <p:grpSpPr>
                <a:xfrm>
                  <a:off x="6172200" y="3129120"/>
                  <a:ext cx="1150560" cy="269640"/>
                  <a:chOff x="6172200" y="3129120"/>
                  <a:chExt cx="1150560" cy="269640"/>
                </a:xfrm>
              </p:grpSpPr>
              <p:grpSp>
                <p:nvGrpSpPr>
                  <p:cNvPr id="620" name="Group 225"/>
                  <p:cNvGrpSpPr/>
                  <p:nvPr/>
                </p:nvGrpSpPr>
                <p:grpSpPr>
                  <a:xfrm>
                    <a:off x="6432480" y="3229200"/>
                    <a:ext cx="540000" cy="96480"/>
                    <a:chOff x="6432480" y="3229200"/>
                    <a:chExt cx="540000" cy="96480"/>
                  </a:xfrm>
                </p:grpSpPr>
                <p:sp>
                  <p:nvSpPr>
                    <p:cNvPr id="621" name="Line 226"/>
                    <p:cNvSpPr/>
                    <p:nvPr/>
                  </p:nvSpPr>
                  <p:spPr>
                    <a:xfrm>
                      <a:off x="6432480" y="3279960"/>
                      <a:ext cx="540000" cy="1800"/>
                    </a:xfrm>
                    <a:prstGeom prst="line">
                      <a:avLst/>
                    </a:prstGeom>
                    <a:ln>
                      <a:solidFill>
                        <a:srgbClr val="e2000e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622" name="CustomShape 227"/>
                    <p:cNvSpPr/>
                    <p:nvPr/>
                  </p:nvSpPr>
                  <p:spPr>
                    <a:xfrm>
                      <a:off x="6605640" y="3229200"/>
                      <a:ext cx="283320" cy="96480"/>
                    </a:xfrm>
                    <a:prstGeom prst="ellipse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  <p:sp>
                <p:nvSpPr>
                  <p:cNvPr id="623" name="CustomShape 228"/>
                  <p:cNvSpPr/>
                  <p:nvPr/>
                </p:nvSpPr>
                <p:spPr>
                  <a:xfrm>
                    <a:off x="6172200" y="3129120"/>
                    <a:ext cx="352800" cy="24804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45000" bIns="45000"/>
                  <a:p>
                    <a:pPr>
                      <a:lnSpc>
                        <a:spcPct val="100000"/>
                      </a:lnSpc>
                    </a:pPr>
                    <a:r>
                      <a:rPr b="0" lang="en-US" sz="1050" spc="-1" strike="noStrike" baseline="30000">
                        <a:solidFill>
                          <a:srgbClr val="323232"/>
                        </a:solidFill>
                        <a:latin typeface="Arial"/>
                        <a:ea typeface="DejaVu Sans"/>
                      </a:rPr>
                      <a:t>32</a:t>
                    </a:r>
                    <a:r>
                      <a:rPr b="0" lang="en-US" sz="1050" spc="-1" strike="noStrike">
                        <a:solidFill>
                          <a:srgbClr val="323232"/>
                        </a:solidFill>
                        <a:latin typeface="Arial"/>
                        <a:ea typeface="DejaVu Sans"/>
                      </a:rPr>
                      <a:t>P</a:t>
                    </a:r>
                    <a:endParaRPr b="0" lang="en-US" sz="1050" spc="-1" strike="noStrike">
                      <a:latin typeface="Arial"/>
                    </a:endParaRPr>
                  </a:p>
                </p:txBody>
              </p:sp>
              <p:sp>
                <p:nvSpPr>
                  <p:cNvPr id="624" name="Line 229"/>
                  <p:cNvSpPr/>
                  <p:nvPr/>
                </p:nvSpPr>
                <p:spPr>
                  <a:xfrm>
                    <a:off x="6965640" y="3277080"/>
                    <a:ext cx="357120" cy="1440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  <p:sp>
                <p:nvSpPr>
                  <p:cNvPr id="625" name="CustomShape 230"/>
                  <p:cNvSpPr/>
                  <p:nvPr/>
                </p:nvSpPr>
                <p:spPr>
                  <a:xfrm>
                    <a:off x="6983280" y="3329280"/>
                    <a:ext cx="69480" cy="69480"/>
                  </a:xfrm>
                  <a:prstGeom prst="ellips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</p:grpSp>
          </p:grpSp>
          <p:sp>
            <p:nvSpPr>
              <p:cNvPr id="626" name="CustomShape 231"/>
              <p:cNvSpPr/>
              <p:nvPr/>
            </p:nvSpPr>
            <p:spPr>
              <a:xfrm>
                <a:off x="6722280" y="3412800"/>
                <a:ext cx="360" cy="5734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27" name="CustomShape 232"/>
              <p:cNvSpPr/>
              <p:nvPr/>
            </p:nvSpPr>
            <p:spPr>
              <a:xfrm>
                <a:off x="6699240" y="3412800"/>
                <a:ext cx="1059840" cy="2480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Gel purification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628" name="CustomShape 233"/>
              <p:cNvSpPr/>
              <p:nvPr/>
            </p:nvSpPr>
            <p:spPr>
              <a:xfrm>
                <a:off x="6697440" y="4237560"/>
                <a:ext cx="1215360" cy="2480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5’ adapter ligation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629" name="CustomShape 234"/>
              <p:cNvSpPr/>
              <p:nvPr/>
            </p:nvSpPr>
            <p:spPr>
              <a:xfrm>
                <a:off x="6716880" y="2687400"/>
                <a:ext cx="1215360" cy="2480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3’ adapter ligation</a:t>
                </a:r>
                <a:endParaRPr b="0" lang="en-US" sz="1050" spc="-1" strike="noStrike">
                  <a:latin typeface="Arial"/>
                </a:endParaRPr>
              </a:p>
            </p:txBody>
          </p:sp>
          <p:grpSp>
            <p:nvGrpSpPr>
              <p:cNvPr id="630" name="Group 235"/>
              <p:cNvGrpSpPr/>
              <p:nvPr/>
            </p:nvGrpSpPr>
            <p:grpSpPr>
              <a:xfrm>
                <a:off x="6316200" y="3914280"/>
                <a:ext cx="879120" cy="248040"/>
                <a:chOff x="6316200" y="3914280"/>
                <a:chExt cx="879120" cy="248040"/>
              </a:xfrm>
            </p:grpSpPr>
            <p:grpSp>
              <p:nvGrpSpPr>
                <p:cNvPr id="631" name="Group 236"/>
                <p:cNvGrpSpPr/>
                <p:nvPr/>
              </p:nvGrpSpPr>
              <p:grpSpPr>
                <a:xfrm>
                  <a:off x="6578280" y="4064760"/>
                  <a:ext cx="617040" cy="1440"/>
                  <a:chOff x="6578280" y="4064760"/>
                  <a:chExt cx="617040" cy="1440"/>
                </a:xfrm>
              </p:grpSpPr>
              <p:sp>
                <p:nvSpPr>
                  <p:cNvPr id="632" name="Line 237"/>
                  <p:cNvSpPr/>
                  <p:nvPr/>
                </p:nvSpPr>
                <p:spPr>
                  <a:xfrm>
                    <a:off x="6578280" y="4064760"/>
                    <a:ext cx="285840" cy="1440"/>
                  </a:xfrm>
                  <a:prstGeom prst="line">
                    <a:avLst/>
                  </a:prstGeom>
                  <a:ln>
                    <a:solidFill>
                      <a:srgbClr val="e2000e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  <p:sp>
                <p:nvSpPr>
                  <p:cNvPr id="633" name="Line 238"/>
                  <p:cNvSpPr/>
                  <p:nvPr/>
                </p:nvSpPr>
                <p:spPr>
                  <a:xfrm>
                    <a:off x="6864120" y="4064760"/>
                    <a:ext cx="331200" cy="1440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</p:grpSp>
            <p:sp>
              <p:nvSpPr>
                <p:cNvPr id="634" name="CustomShape 239"/>
                <p:cNvSpPr/>
                <p:nvPr/>
              </p:nvSpPr>
              <p:spPr>
                <a:xfrm>
                  <a:off x="6316200" y="3914280"/>
                  <a:ext cx="352800" cy="2480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/>
                <a:p>
                  <a:pPr>
                    <a:lnSpc>
                      <a:spcPct val="100000"/>
                    </a:lnSpc>
                  </a:pPr>
                  <a:r>
                    <a:rPr b="0" lang="en-US" sz="1050" spc="-1" strike="noStrike" baseline="30000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32</a:t>
                  </a:r>
                  <a:r>
                    <a:rPr b="0" lang="en-US" sz="1050" spc="-1" strike="noStrike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P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</p:grpSp>
          <p:sp>
            <p:nvSpPr>
              <p:cNvPr id="635" name="CustomShape 240"/>
              <p:cNvSpPr/>
              <p:nvPr/>
            </p:nvSpPr>
            <p:spPr>
              <a:xfrm>
                <a:off x="6678720" y="1717200"/>
                <a:ext cx="1209240" cy="2480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RNase treatment 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636" name="CustomShape 241"/>
              <p:cNvSpPr/>
              <p:nvPr/>
            </p:nvSpPr>
            <p:spPr>
              <a:xfrm>
                <a:off x="6697440" y="2505600"/>
                <a:ext cx="1042920" cy="2480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PNK treatment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637" name="Line 242"/>
              <p:cNvSpPr/>
              <p:nvPr/>
            </p:nvSpPr>
            <p:spPr>
              <a:xfrm>
                <a:off x="6949440" y="4511880"/>
                <a:ext cx="357480" cy="1440"/>
              </a:xfrm>
              <a:prstGeom prst="line">
                <a:avLst/>
              </a:prstGeom>
              <a:ln>
                <a:solidFill>
                  <a:srgbClr val="58df4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38" name="CustomShape 243"/>
              <p:cNvSpPr/>
              <p:nvPr/>
            </p:nvSpPr>
            <p:spPr>
              <a:xfrm>
                <a:off x="6704280" y="3591720"/>
                <a:ext cx="1524600" cy="2480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Proteinase K treatment</a:t>
                </a:r>
                <a:endParaRPr b="0" lang="en-US" sz="1050" spc="-1" strike="noStrike">
                  <a:latin typeface="Arial"/>
                </a:endParaRPr>
              </a:p>
            </p:txBody>
          </p:sp>
          <p:grpSp>
            <p:nvGrpSpPr>
              <p:cNvPr id="639" name="Group 244"/>
              <p:cNvGrpSpPr/>
              <p:nvPr/>
            </p:nvGrpSpPr>
            <p:grpSpPr>
              <a:xfrm>
                <a:off x="6656400" y="4074120"/>
                <a:ext cx="1431360" cy="487440"/>
                <a:chOff x="6656400" y="4074120"/>
                <a:chExt cx="1431360" cy="487440"/>
              </a:xfrm>
            </p:grpSpPr>
            <p:sp>
              <p:nvSpPr>
                <p:cNvPr id="640" name="CustomShape 245"/>
                <p:cNvSpPr/>
                <p:nvPr/>
              </p:nvSpPr>
              <p:spPr>
                <a:xfrm>
                  <a:off x="6656400" y="4074120"/>
                  <a:ext cx="1422720" cy="420120"/>
                </a:xfrm>
                <a:prstGeom prst="arc">
                  <a:avLst>
                    <a:gd name="adj1" fmla="val 16200000"/>
                    <a:gd name="adj2" fmla="val 0"/>
                  </a:avLst>
                </a:prstGeom>
                <a:noFill/>
                <a:ln w="19080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641" name="CustomShape 246"/>
                <p:cNvSpPr/>
                <p:nvPr/>
              </p:nvSpPr>
              <p:spPr>
                <a:xfrm>
                  <a:off x="8084520" y="4275720"/>
                  <a:ext cx="3240" cy="28584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19080">
                  <a:solidFill>
                    <a:schemeClr val="tx1"/>
                  </a:solidFill>
                  <a:round/>
                  <a:tailEnd len="med" type="triangle" w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642" name="CustomShape 247"/>
              <p:cNvSpPr/>
              <p:nvPr/>
            </p:nvSpPr>
            <p:spPr>
              <a:xfrm>
                <a:off x="7379280" y="4609440"/>
                <a:ext cx="1422360" cy="2480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Reverse transcription</a:t>
                </a:r>
                <a:endParaRPr b="0" lang="en-US" sz="1050" spc="-1" strike="noStrike">
                  <a:latin typeface="Arial"/>
                </a:endParaRPr>
              </a:p>
            </p:txBody>
          </p:sp>
          <p:grpSp>
            <p:nvGrpSpPr>
              <p:cNvPr id="643" name="Group 248"/>
              <p:cNvGrpSpPr/>
              <p:nvPr/>
            </p:nvGrpSpPr>
            <p:grpSpPr>
              <a:xfrm>
                <a:off x="7702200" y="4597560"/>
                <a:ext cx="991080" cy="55440"/>
                <a:chOff x="7702200" y="4597560"/>
                <a:chExt cx="991080" cy="55440"/>
              </a:xfrm>
            </p:grpSpPr>
            <p:grpSp>
              <p:nvGrpSpPr>
                <p:cNvPr id="644" name="Group 249"/>
                <p:cNvGrpSpPr/>
                <p:nvPr/>
              </p:nvGrpSpPr>
              <p:grpSpPr>
                <a:xfrm>
                  <a:off x="7702200" y="4597560"/>
                  <a:ext cx="991080" cy="55440"/>
                  <a:chOff x="7702200" y="4597560"/>
                  <a:chExt cx="991080" cy="55440"/>
                </a:xfrm>
              </p:grpSpPr>
              <p:grpSp>
                <p:nvGrpSpPr>
                  <p:cNvPr id="645" name="Group 250"/>
                  <p:cNvGrpSpPr/>
                  <p:nvPr/>
                </p:nvGrpSpPr>
                <p:grpSpPr>
                  <a:xfrm>
                    <a:off x="7702200" y="4597560"/>
                    <a:ext cx="617040" cy="1440"/>
                    <a:chOff x="7702200" y="4597560"/>
                    <a:chExt cx="617040" cy="1440"/>
                  </a:xfrm>
                </p:grpSpPr>
                <p:sp>
                  <p:nvSpPr>
                    <p:cNvPr id="646" name="Line 251"/>
                    <p:cNvSpPr/>
                    <p:nvPr/>
                  </p:nvSpPr>
                  <p:spPr>
                    <a:xfrm>
                      <a:off x="7702200" y="4597560"/>
                      <a:ext cx="285840" cy="1440"/>
                    </a:xfrm>
                    <a:prstGeom prst="line">
                      <a:avLst/>
                    </a:prstGeom>
                    <a:ln>
                      <a:solidFill>
                        <a:srgbClr val="e2000e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647" name="Line 252"/>
                    <p:cNvSpPr/>
                    <p:nvPr/>
                  </p:nvSpPr>
                  <p:spPr>
                    <a:xfrm>
                      <a:off x="7988040" y="4597560"/>
                      <a:ext cx="331200" cy="1440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  <p:sp>
                <p:nvSpPr>
                  <p:cNvPr id="648" name="Line 253"/>
                  <p:cNvSpPr/>
                  <p:nvPr/>
                </p:nvSpPr>
                <p:spPr>
                  <a:xfrm>
                    <a:off x="8336160" y="4651200"/>
                    <a:ext cx="357120" cy="1800"/>
                  </a:xfrm>
                  <a:prstGeom prst="line">
                    <a:avLst/>
                  </a:prstGeom>
                  <a:ln>
                    <a:solidFill>
                      <a:srgbClr val="58df4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</p:grpSp>
            <p:sp>
              <p:nvSpPr>
                <p:cNvPr id="649" name="Line 254"/>
                <p:cNvSpPr/>
                <p:nvPr/>
              </p:nvSpPr>
              <p:spPr>
                <a:xfrm>
                  <a:off x="8016480" y="4647960"/>
                  <a:ext cx="331200" cy="144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650" name="Line 255"/>
                <p:cNvSpPr/>
                <p:nvPr/>
              </p:nvSpPr>
              <p:spPr>
                <a:xfrm>
                  <a:off x="7740360" y="4647600"/>
                  <a:ext cx="285480" cy="1440"/>
                </a:xfrm>
                <a:prstGeom prst="line">
                  <a:avLst/>
                </a:prstGeom>
                <a:ln>
                  <a:solidFill>
                    <a:srgbClr val="e2000e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651" name="CustomShape 256"/>
              <p:cNvSpPr/>
              <p:nvPr/>
            </p:nvSpPr>
            <p:spPr>
              <a:xfrm>
                <a:off x="8090280" y="4885560"/>
                <a:ext cx="3240" cy="2858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52" name="CustomShape 257"/>
              <p:cNvSpPr/>
              <p:nvPr/>
            </p:nvSpPr>
            <p:spPr>
              <a:xfrm>
                <a:off x="7130520" y="4850640"/>
                <a:ext cx="1015560" cy="2480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Circularization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653" name="CustomShape 258"/>
              <p:cNvSpPr/>
              <p:nvPr/>
            </p:nvSpPr>
            <p:spPr>
              <a:xfrm flipH="1">
                <a:off x="4847760" y="5605920"/>
                <a:ext cx="3021840" cy="8614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54" name="CustomShape 259"/>
              <p:cNvSpPr/>
              <p:nvPr/>
            </p:nvSpPr>
            <p:spPr>
              <a:xfrm>
                <a:off x="7734600" y="5648760"/>
                <a:ext cx="925560" cy="2480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Linearization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655" name="CustomShape 260"/>
              <p:cNvSpPr/>
              <p:nvPr/>
            </p:nvSpPr>
            <p:spPr>
              <a:xfrm>
                <a:off x="7108920" y="5810040"/>
                <a:ext cx="1230480" cy="2480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PCR amplification</a:t>
                </a:r>
                <a:endParaRPr b="0" lang="en-US" sz="1050" spc="-1" strike="noStrike">
                  <a:latin typeface="Arial"/>
                </a:endParaRPr>
              </a:p>
            </p:txBody>
          </p:sp>
          <p:grpSp>
            <p:nvGrpSpPr>
              <p:cNvPr id="656" name="Group 261"/>
              <p:cNvGrpSpPr/>
              <p:nvPr/>
            </p:nvGrpSpPr>
            <p:grpSpPr>
              <a:xfrm>
                <a:off x="7871040" y="5214240"/>
                <a:ext cx="435240" cy="355680"/>
                <a:chOff x="7871040" y="5214240"/>
                <a:chExt cx="435240" cy="355680"/>
              </a:xfrm>
            </p:grpSpPr>
            <p:grpSp>
              <p:nvGrpSpPr>
                <p:cNvPr id="657" name="Group 262"/>
                <p:cNvGrpSpPr/>
                <p:nvPr/>
              </p:nvGrpSpPr>
              <p:grpSpPr>
                <a:xfrm>
                  <a:off x="7949520" y="5214240"/>
                  <a:ext cx="356760" cy="355680"/>
                  <a:chOff x="7949520" y="5214240"/>
                  <a:chExt cx="356760" cy="355680"/>
                </a:xfrm>
              </p:grpSpPr>
              <p:grpSp>
                <p:nvGrpSpPr>
                  <p:cNvPr id="658" name="Group 263"/>
                  <p:cNvGrpSpPr/>
                  <p:nvPr/>
                </p:nvGrpSpPr>
                <p:grpSpPr>
                  <a:xfrm>
                    <a:off x="7949520" y="5214240"/>
                    <a:ext cx="355320" cy="355320"/>
                    <a:chOff x="7949520" y="5214240"/>
                    <a:chExt cx="355320" cy="355320"/>
                  </a:xfrm>
                </p:grpSpPr>
                <p:sp>
                  <p:nvSpPr>
                    <p:cNvPr id="659" name="CustomShape 264"/>
                    <p:cNvSpPr/>
                    <p:nvPr/>
                  </p:nvSpPr>
                  <p:spPr>
                    <a:xfrm>
                      <a:off x="7949520" y="5214240"/>
                      <a:ext cx="353160" cy="353160"/>
                    </a:xfrm>
                    <a:prstGeom prst="arc">
                      <a:avLst>
                        <a:gd name="adj1" fmla="val 16200000"/>
                        <a:gd name="adj2" fmla="val 0"/>
                      </a:avLst>
                    </a:prstGeom>
                    <a:noFill/>
                    <a:ln>
                      <a:solidFill>
                        <a:srgbClr val="e2000e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660" name="CustomShape 265"/>
                    <p:cNvSpPr/>
                    <p:nvPr/>
                  </p:nvSpPr>
                  <p:spPr>
                    <a:xfrm rot="5400000">
                      <a:off x="7951680" y="5216400"/>
                      <a:ext cx="353160" cy="353160"/>
                    </a:xfrm>
                    <a:prstGeom prst="arc">
                      <a:avLst>
                        <a:gd name="adj1" fmla="val 16200000"/>
                        <a:gd name="adj2" fmla="val 0"/>
                      </a:avLst>
                    </a:prstGeom>
                    <a:noFill/>
                    <a:ln>
                      <a:solidFill>
                        <a:srgbClr val="e2000e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  <p:grpSp>
                <p:nvGrpSpPr>
                  <p:cNvPr id="661" name="Group 266"/>
                  <p:cNvGrpSpPr/>
                  <p:nvPr/>
                </p:nvGrpSpPr>
                <p:grpSpPr>
                  <a:xfrm>
                    <a:off x="7950600" y="5214600"/>
                    <a:ext cx="355680" cy="355320"/>
                    <a:chOff x="7950600" y="5214600"/>
                    <a:chExt cx="355680" cy="355320"/>
                  </a:xfrm>
                </p:grpSpPr>
                <p:sp>
                  <p:nvSpPr>
                    <p:cNvPr id="662" name="CustomShape 267"/>
                    <p:cNvSpPr/>
                    <p:nvPr/>
                  </p:nvSpPr>
                  <p:spPr>
                    <a:xfrm rot="10800000">
                      <a:off x="7953120" y="5216760"/>
                      <a:ext cx="353160" cy="353160"/>
                    </a:xfrm>
                    <a:prstGeom prst="arc">
                      <a:avLst>
                        <a:gd name="adj1" fmla="val 16200000"/>
                        <a:gd name="adj2" fmla="val 0"/>
                      </a:avLst>
                    </a:prstGeom>
                    <a:noFill/>
                    <a:ln>
                      <a:solidFill>
                        <a:srgbClr val="ff0000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663" name="CustomShape 268"/>
                    <p:cNvSpPr/>
                    <p:nvPr/>
                  </p:nvSpPr>
                  <p:spPr>
                    <a:xfrm rot="16200000">
                      <a:off x="7950600" y="5214600"/>
                      <a:ext cx="353160" cy="353160"/>
                    </a:xfrm>
                    <a:prstGeom prst="arc">
                      <a:avLst>
                        <a:gd name="adj1" fmla="val 16200000"/>
                        <a:gd name="adj2" fmla="val 0"/>
                      </a:avLst>
                    </a:prstGeom>
                    <a:noFill/>
                    <a:ln>
                      <a:solidFill>
                        <a:srgbClr val="58df4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</p:grpSp>
            <p:sp>
              <p:nvSpPr>
                <p:cNvPr id="664" name="Line 269"/>
                <p:cNvSpPr/>
                <p:nvPr/>
              </p:nvSpPr>
              <p:spPr>
                <a:xfrm>
                  <a:off x="7871040" y="5379840"/>
                  <a:ext cx="144000" cy="360"/>
                </a:xfrm>
                <a:prstGeom prst="line">
                  <a:avLst/>
                </a:prstGeom>
                <a:ln w="12600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665" name="CustomShape 270"/>
              <p:cNvSpPr/>
              <p:nvPr/>
            </p:nvSpPr>
            <p:spPr>
              <a:xfrm>
                <a:off x="8095320" y="3881880"/>
                <a:ext cx="569160" cy="2707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1" lang="en-US" sz="1200" spc="-1" strike="noStrike">
                    <a:solidFill>
                      <a:srgbClr val="c00000"/>
                    </a:solidFill>
                    <a:latin typeface="Arial"/>
                    <a:ea typeface="DejaVu Sans"/>
                  </a:rPr>
                  <a:t>iCLIP</a:t>
                </a:r>
                <a:endParaRPr b="0" lang="en-US" sz="1200" spc="-1" strike="noStrike">
                  <a:latin typeface="Arial"/>
                </a:endParaRPr>
              </a:p>
            </p:txBody>
          </p:sp>
          <p:sp>
            <p:nvSpPr>
              <p:cNvPr id="666" name="CustomShape 271"/>
              <p:cNvSpPr/>
              <p:nvPr/>
            </p:nvSpPr>
            <p:spPr>
              <a:xfrm>
                <a:off x="218880" y="1283040"/>
                <a:ext cx="318960" cy="255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110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A)</a:t>
                </a:r>
                <a:endParaRPr b="0" lang="en-US" sz="1100" spc="-1" strike="noStrike">
                  <a:latin typeface="Arial"/>
                </a:endParaRPr>
              </a:p>
            </p:txBody>
          </p:sp>
          <p:sp>
            <p:nvSpPr>
              <p:cNvPr id="667" name="CustomShape 272"/>
              <p:cNvSpPr/>
              <p:nvPr/>
            </p:nvSpPr>
            <p:spPr>
              <a:xfrm>
                <a:off x="6186600" y="1285200"/>
                <a:ext cx="326880" cy="255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110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D)</a:t>
                </a:r>
                <a:endParaRPr b="0" lang="en-US" sz="1100" spc="-1" strike="noStrike">
                  <a:latin typeface="Arial"/>
                </a:endParaRPr>
              </a:p>
            </p:txBody>
          </p:sp>
          <p:sp>
            <p:nvSpPr>
              <p:cNvPr id="668" name="CustomShape 273"/>
              <p:cNvSpPr/>
              <p:nvPr/>
            </p:nvSpPr>
            <p:spPr>
              <a:xfrm>
                <a:off x="5100480" y="1285200"/>
                <a:ext cx="326880" cy="255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110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C)</a:t>
                </a:r>
                <a:endParaRPr b="0" lang="en-US" sz="1100" spc="-1" strike="noStrike">
                  <a:latin typeface="Arial"/>
                </a:endParaRPr>
              </a:p>
            </p:txBody>
          </p:sp>
          <p:sp>
            <p:nvSpPr>
              <p:cNvPr id="669" name="CustomShape 274"/>
              <p:cNvSpPr/>
              <p:nvPr/>
            </p:nvSpPr>
            <p:spPr>
              <a:xfrm>
                <a:off x="1958760" y="1285200"/>
                <a:ext cx="318960" cy="255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110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B)</a:t>
                </a:r>
                <a:endParaRPr b="0" lang="en-US" sz="1100" spc="-1" strike="noStrike">
                  <a:latin typeface="Arial"/>
                </a:endParaRPr>
              </a:p>
            </p:txBody>
          </p:sp>
          <p:sp>
            <p:nvSpPr>
              <p:cNvPr id="670" name="CustomShape 275"/>
              <p:cNvSpPr/>
              <p:nvPr/>
            </p:nvSpPr>
            <p:spPr>
              <a:xfrm>
                <a:off x="7914960" y="3897360"/>
                <a:ext cx="318960" cy="255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110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E)</a:t>
                </a:r>
                <a:endParaRPr b="0" lang="en-US" sz="1100" spc="-1" strike="noStrike">
                  <a:latin typeface="Arial"/>
                </a:endParaRPr>
              </a:p>
            </p:txBody>
          </p:sp>
          <p:grpSp>
            <p:nvGrpSpPr>
              <p:cNvPr id="671" name="Group 276"/>
              <p:cNvGrpSpPr/>
              <p:nvPr/>
            </p:nvGrpSpPr>
            <p:grpSpPr>
              <a:xfrm>
                <a:off x="5137920" y="925200"/>
                <a:ext cx="1581480" cy="1440"/>
                <a:chOff x="5137920" y="925200"/>
                <a:chExt cx="1581480" cy="1440"/>
              </a:xfrm>
            </p:grpSpPr>
            <p:sp>
              <p:nvSpPr>
                <p:cNvPr id="672" name="CustomShape 277"/>
                <p:cNvSpPr/>
                <p:nvPr/>
              </p:nvSpPr>
              <p:spPr>
                <a:xfrm>
                  <a:off x="5137920" y="925200"/>
                  <a:ext cx="1581480" cy="3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19080">
                  <a:solidFill>
                    <a:schemeClr val="tx1"/>
                  </a:solidFill>
                  <a:round/>
                  <a:tailEnd len="lg" type="oval" w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673" name="CustomShape 278"/>
                <p:cNvSpPr/>
                <p:nvPr/>
              </p:nvSpPr>
              <p:spPr>
                <a:xfrm>
                  <a:off x="5137920" y="926280"/>
                  <a:ext cx="501480" cy="3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19080">
                  <a:solidFill>
                    <a:schemeClr val="tx1"/>
                  </a:solidFill>
                  <a:round/>
                  <a:tailEnd len="lg" type="oval" w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674" name="CustomShape 279"/>
              <p:cNvSpPr/>
              <p:nvPr/>
            </p:nvSpPr>
            <p:spPr>
              <a:xfrm>
                <a:off x="4345920" y="5677920"/>
                <a:ext cx="2520" cy="2156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75" name="Line 280"/>
              <p:cNvSpPr/>
              <p:nvPr/>
            </p:nvSpPr>
            <p:spPr>
              <a:xfrm>
                <a:off x="1105200" y="4669200"/>
                <a:ext cx="360" cy="1008000"/>
              </a:xfrm>
              <a:prstGeom prst="line">
                <a:avLst/>
              </a:prstGeom>
              <a:ln w="2232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676" name="Line 281"/>
              <p:cNvSpPr/>
              <p:nvPr/>
            </p:nvSpPr>
            <p:spPr>
              <a:xfrm>
                <a:off x="2545560" y="4669200"/>
                <a:ext cx="360" cy="1008000"/>
              </a:xfrm>
              <a:prstGeom prst="line">
                <a:avLst/>
              </a:prstGeom>
              <a:ln w="2232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677" name="Line 282"/>
              <p:cNvSpPr/>
              <p:nvPr/>
            </p:nvSpPr>
            <p:spPr>
              <a:xfrm>
                <a:off x="5569920" y="4957200"/>
                <a:ext cx="360" cy="720000"/>
              </a:xfrm>
              <a:prstGeom prst="line">
                <a:avLst/>
              </a:prstGeom>
              <a:ln w="2232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678" name="Line 283"/>
              <p:cNvSpPr/>
              <p:nvPr/>
            </p:nvSpPr>
            <p:spPr>
              <a:xfrm>
                <a:off x="1105200" y="5677200"/>
                <a:ext cx="5616720" cy="360"/>
              </a:xfrm>
              <a:prstGeom prst="line">
                <a:avLst/>
              </a:prstGeom>
              <a:ln w="2232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679" name="Line 284"/>
              <p:cNvSpPr/>
              <p:nvPr/>
            </p:nvSpPr>
            <p:spPr>
              <a:xfrm>
                <a:off x="6721920" y="4165560"/>
                <a:ext cx="360" cy="1512000"/>
              </a:xfrm>
              <a:prstGeom prst="line">
                <a:avLst/>
              </a:prstGeom>
              <a:ln w="2232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</p:grpSp>
      </p:grpSp>
      <p:sp>
        <p:nvSpPr>
          <p:cNvPr id="680" name="CustomShape 285"/>
          <p:cNvSpPr/>
          <p:nvPr/>
        </p:nvSpPr>
        <p:spPr>
          <a:xfrm>
            <a:off x="424080" y="5986080"/>
            <a:ext cx="1693800" cy="45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323232"/>
                </a:solidFill>
                <a:latin typeface="Arial"/>
                <a:ea typeface="Arial"/>
              </a:rPr>
              <a:t>Mittal &amp; Zavolan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323232"/>
                </a:solidFill>
                <a:latin typeface="Arial"/>
                <a:ea typeface="Arial"/>
              </a:rPr>
              <a:t>Genome Biology 2014</a:t>
            </a:r>
            <a:endParaRPr b="0" lang="en-US" sz="1200" spc="-1" strike="noStrike"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RNA Sample Preparation – RNA isolation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82" name="CustomShape 2"/>
          <p:cNvSpPr/>
          <p:nvPr/>
        </p:nvSpPr>
        <p:spPr>
          <a:xfrm>
            <a:off x="395640" y="1628640"/>
            <a:ext cx="3669840" cy="38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lvl="1" marL="360000" indent="-357480">
              <a:lnSpc>
                <a:spcPct val="100000"/>
              </a:lnSpc>
              <a:spcBef>
                <a:spcPts val="2401"/>
              </a:spcBef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Critically important, a good analysis cannot make up for poor data!</a:t>
            </a:r>
            <a:endParaRPr b="0" lang="en-US" sz="24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RNA integrity number (RIN) estimates integrity based on the Agilent profile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683" name="Picture 3" descr=""/>
          <p:cNvPicPr/>
          <p:nvPr/>
        </p:nvPicPr>
        <p:blipFill>
          <a:blip r:embed="rId3"/>
          <a:stretch/>
        </p:blipFill>
        <p:spPr>
          <a:xfrm>
            <a:off x="4932000" y="980640"/>
            <a:ext cx="3669840" cy="5752080"/>
          </a:xfrm>
          <a:prstGeom prst="rect">
            <a:avLst/>
          </a:prstGeom>
          <a:ln>
            <a:noFill/>
          </a:ln>
        </p:spPr>
      </p:pic>
      <p:sp>
        <p:nvSpPr>
          <p:cNvPr id="684" name="CustomShape 3"/>
          <p:cNvSpPr/>
          <p:nvPr/>
        </p:nvSpPr>
        <p:spPr>
          <a:xfrm>
            <a:off x="5508000" y="6439320"/>
            <a:ext cx="2991240" cy="27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323232"/>
                </a:solidFill>
                <a:latin typeface="Arial"/>
                <a:ea typeface="Arial"/>
              </a:rPr>
              <a:t>Schroeder </a:t>
            </a:r>
            <a:r>
              <a:rPr b="0" i="1" lang="en-US" sz="1200" spc="-1" strike="noStrike">
                <a:solidFill>
                  <a:srgbClr val="323232"/>
                </a:solidFill>
                <a:latin typeface="Arial"/>
                <a:ea typeface="Arial"/>
              </a:rPr>
              <a:t>et al</a:t>
            </a:r>
            <a:r>
              <a:rPr b="0" lang="en-US" sz="1200" spc="-1" strike="noStrike">
                <a:solidFill>
                  <a:srgbClr val="323232"/>
                </a:solidFill>
                <a:latin typeface="Arial"/>
                <a:ea typeface="Arial"/>
              </a:rPr>
              <a:t> BMC Mol Biol 2006</a:t>
            </a:r>
            <a:endParaRPr b="0" lang="en-US" sz="12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icture 1" descr=""/>
          <p:cNvPicPr/>
          <p:nvPr/>
        </p:nvPicPr>
        <p:blipFill>
          <a:blip r:embed="rId1"/>
          <a:stretch/>
        </p:blipFill>
        <p:spPr>
          <a:xfrm>
            <a:off x="0" y="37080"/>
            <a:ext cx="9141480" cy="6769440"/>
          </a:xfrm>
          <a:prstGeom prst="rect">
            <a:avLst/>
          </a:prstGeom>
          <a:ln>
            <a:noFill/>
          </a:ln>
        </p:spPr>
      </p:pic>
      <p:sp>
        <p:nvSpPr>
          <p:cNvPr id="219" name="CustomShape 1"/>
          <p:cNvSpPr/>
          <p:nvPr/>
        </p:nvSpPr>
        <p:spPr>
          <a:xfrm>
            <a:off x="5652000" y="976680"/>
            <a:ext cx="3453840" cy="12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Nucleic acids everywhere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20" name="Picture 3" descr=""/>
          <p:cNvPicPr/>
          <p:nvPr/>
        </p:nvPicPr>
        <p:blipFill>
          <a:blip r:embed="rId2"/>
          <a:stretch/>
        </p:blipFill>
        <p:spPr>
          <a:xfrm>
            <a:off x="2819520" y="4826160"/>
            <a:ext cx="2608920" cy="1838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RNA-Seq Preparation - Purification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86" name="CustomShape 2"/>
          <p:cNvSpPr/>
          <p:nvPr/>
        </p:nvSpPr>
        <p:spPr>
          <a:xfrm>
            <a:off x="395640" y="1124640"/>
            <a:ext cx="8350560" cy="539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lvl="1" marL="360000" indent="-357480">
              <a:lnSpc>
                <a:spcPct val="100000"/>
              </a:lnSpc>
              <a:spcBef>
                <a:spcPts val="2401"/>
              </a:spcBef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Consider which RNA species you are trying to purify</a:t>
            </a:r>
            <a:endParaRPr b="0" lang="en-US" sz="24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Consider the tissue source and number of cells</a:t>
            </a:r>
            <a:endParaRPr b="0" lang="en-US" sz="24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Blip>
                <a:blip r:embed="rId3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PolyA selection </a:t>
            </a:r>
            <a:endParaRPr b="0" lang="en-US" sz="24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Commonly used and inexpensive</a:t>
            </a:r>
            <a:endParaRPr b="0" lang="en-US" sz="24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3` end bias when RNA is degraded</a:t>
            </a:r>
            <a:endParaRPr b="0" lang="en-US" sz="24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Loses almost all non-polyA transcripts</a:t>
            </a:r>
            <a:endParaRPr b="0" lang="en-US" sz="24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Gets rid of vast majority of ribosomal RNAs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Blip>
                <a:blip r:embed="rId4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Ribosomal RNA depletion </a:t>
            </a:r>
            <a:endParaRPr b="0" lang="en-US" sz="24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Less popular, ~2X more expensive</a:t>
            </a:r>
            <a:endParaRPr b="0" lang="en-US" sz="24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Higher proportion of rRNA compared to polyA selection</a:t>
            </a:r>
            <a:endParaRPr b="0" lang="en-US" sz="24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Allows identification of lncRNAs without polyA tails</a:t>
            </a: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Illumina sequencing – “cluster formation”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688" name="Picture 3" descr=""/>
          <p:cNvPicPr/>
          <p:nvPr/>
        </p:nvPicPr>
        <p:blipFill>
          <a:blip r:embed="rId1"/>
          <a:stretch/>
        </p:blipFill>
        <p:spPr>
          <a:xfrm>
            <a:off x="2433600" y="1124640"/>
            <a:ext cx="4237920" cy="556488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Illumina sequencing – “sequencing by synthesis”</a:t>
            </a:r>
            <a:endParaRPr b="0" lang="en-US" sz="2600" spc="-1" strike="noStrike">
              <a:latin typeface="Arial"/>
            </a:endParaRPr>
          </a:p>
        </p:txBody>
      </p:sp>
      <p:grpSp>
        <p:nvGrpSpPr>
          <p:cNvPr id="690" name="Group 2"/>
          <p:cNvGrpSpPr/>
          <p:nvPr/>
        </p:nvGrpSpPr>
        <p:grpSpPr>
          <a:xfrm>
            <a:off x="683640" y="1052640"/>
            <a:ext cx="7832160" cy="5758200"/>
            <a:chOff x="683640" y="1052640"/>
            <a:chExt cx="7832160" cy="5758200"/>
          </a:xfrm>
        </p:grpSpPr>
        <p:pic>
          <p:nvPicPr>
            <p:cNvPr id="691" name="Picture 5" descr=""/>
            <p:cNvPicPr/>
            <p:nvPr/>
          </p:nvPicPr>
          <p:blipFill>
            <a:blip r:embed="rId1"/>
            <a:stretch/>
          </p:blipFill>
          <p:spPr>
            <a:xfrm>
              <a:off x="683640" y="1052640"/>
              <a:ext cx="7832160" cy="5758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692" name="CustomShape 3"/>
            <p:cNvSpPr/>
            <p:nvPr/>
          </p:nvSpPr>
          <p:spPr>
            <a:xfrm>
              <a:off x="729720" y="6322680"/>
              <a:ext cx="434520" cy="311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round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</p:spTree>
  </p:cSld>
  <p:transition spd="med">
    <p:fade/>
  </p:transition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Illumina sequencing – image analysis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694" name="Picture 7" descr=""/>
          <p:cNvPicPr/>
          <p:nvPr/>
        </p:nvPicPr>
        <p:blipFill>
          <a:blip r:embed="rId1"/>
          <a:stretch/>
        </p:blipFill>
        <p:spPr>
          <a:xfrm>
            <a:off x="761760" y="1052640"/>
            <a:ext cx="7839720" cy="5738040"/>
          </a:xfrm>
          <a:prstGeom prst="rect">
            <a:avLst/>
          </a:prstGeom>
          <a:ln>
            <a:noFill/>
          </a:ln>
        </p:spPr>
      </p:pic>
      <p:sp>
        <p:nvSpPr>
          <p:cNvPr id="695" name="CustomShape 2"/>
          <p:cNvSpPr/>
          <p:nvPr/>
        </p:nvSpPr>
        <p:spPr>
          <a:xfrm>
            <a:off x="3996000" y="1189440"/>
            <a:ext cx="4454280" cy="362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On the fly, instrument-associated software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75" dur="indefinite" restart="never" nodeType="tmRoot">
          <p:childTnLst>
            <p:seq>
              <p:cTn id="76" dur="indefinite" nodeType="mainSeq">
                <p:childTnLst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Illumina sequencing – from image to sequence</a:t>
            </a:r>
            <a:endParaRPr b="0" lang="en-US" sz="2600" spc="-1" strike="noStrike">
              <a:latin typeface="Arial"/>
            </a:endParaRPr>
          </a:p>
        </p:txBody>
      </p:sp>
      <p:grpSp>
        <p:nvGrpSpPr>
          <p:cNvPr id="697" name="Group 2"/>
          <p:cNvGrpSpPr/>
          <p:nvPr/>
        </p:nvGrpSpPr>
        <p:grpSpPr>
          <a:xfrm>
            <a:off x="700920" y="1052640"/>
            <a:ext cx="7847280" cy="5664240"/>
            <a:chOff x="700920" y="1052640"/>
            <a:chExt cx="7847280" cy="5664240"/>
          </a:xfrm>
        </p:grpSpPr>
        <p:pic>
          <p:nvPicPr>
            <p:cNvPr id="698" name="Picture 5" descr=""/>
            <p:cNvPicPr/>
            <p:nvPr/>
          </p:nvPicPr>
          <p:blipFill>
            <a:blip r:embed="rId1"/>
            <a:stretch/>
          </p:blipFill>
          <p:spPr>
            <a:xfrm>
              <a:off x="700920" y="1052640"/>
              <a:ext cx="7847280" cy="5664240"/>
            </a:xfrm>
            <a:prstGeom prst="rect">
              <a:avLst/>
            </a:prstGeom>
            <a:ln>
              <a:noFill/>
            </a:ln>
          </p:spPr>
        </p:pic>
        <p:sp>
          <p:nvSpPr>
            <p:cNvPr id="699" name="CustomShape 3"/>
            <p:cNvSpPr/>
            <p:nvPr/>
          </p:nvSpPr>
          <p:spPr>
            <a:xfrm>
              <a:off x="815760" y="6175080"/>
              <a:ext cx="436680" cy="307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round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</p:spTree>
  </p:cSld>
  <p:transition spd="med">
    <p:fade/>
  </p:transition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Ion torrent – reading pH changes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701" name="Picture 3" descr=""/>
          <p:cNvPicPr/>
          <p:nvPr/>
        </p:nvPicPr>
        <p:blipFill>
          <a:blip r:embed="rId1"/>
          <a:stretch/>
        </p:blipFill>
        <p:spPr>
          <a:xfrm>
            <a:off x="0" y="1765800"/>
            <a:ext cx="9141480" cy="382824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CustomShape 1"/>
          <p:cNvSpPr/>
          <p:nvPr/>
        </p:nvSpPr>
        <p:spPr>
          <a:xfrm>
            <a:off x="467640" y="404640"/>
            <a:ext cx="824184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Pacific Biosciences – single molecule real time sequencing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703" name="Picture 2" descr=""/>
          <p:cNvPicPr/>
          <p:nvPr/>
        </p:nvPicPr>
        <p:blipFill>
          <a:blip r:embed="rId1"/>
          <a:srcRect l="0" t="0" r="27197" b="0"/>
          <a:stretch/>
        </p:blipFill>
        <p:spPr>
          <a:xfrm>
            <a:off x="595800" y="1571040"/>
            <a:ext cx="4851360" cy="4807440"/>
          </a:xfrm>
          <a:prstGeom prst="rect">
            <a:avLst/>
          </a:prstGeom>
          <a:ln>
            <a:noFill/>
          </a:ln>
        </p:spPr>
      </p:pic>
      <p:pic>
        <p:nvPicPr>
          <p:cNvPr id="704" name="Picture 4" descr=""/>
          <p:cNvPicPr/>
          <p:nvPr/>
        </p:nvPicPr>
        <p:blipFill>
          <a:blip r:embed="rId2"/>
          <a:stretch/>
        </p:blipFill>
        <p:spPr>
          <a:xfrm>
            <a:off x="473760" y="2537280"/>
            <a:ext cx="8200080" cy="3780360"/>
          </a:xfrm>
          <a:prstGeom prst="rect">
            <a:avLst/>
          </a:prstGeom>
          <a:ln>
            <a:noFill/>
          </a:ln>
        </p:spPr>
      </p:pic>
      <p:sp>
        <p:nvSpPr>
          <p:cNvPr id="705" name="CustomShape 2"/>
          <p:cNvSpPr/>
          <p:nvPr/>
        </p:nvSpPr>
        <p:spPr>
          <a:xfrm>
            <a:off x="4126680" y="2001240"/>
            <a:ext cx="4467600" cy="63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Arial"/>
              </a:rPr>
              <a:t>Rhoads &amp; Au.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Arial"/>
              </a:rPr>
              <a:t>Genomics Proteomics Bioinformatics 2015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CustomShape 1"/>
          <p:cNvSpPr/>
          <p:nvPr/>
        </p:nvSpPr>
        <p:spPr>
          <a:xfrm>
            <a:off x="467640" y="404640"/>
            <a:ext cx="824184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Oxford Nanopore – direct DNA/RNA sequencing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707" name="Picture 2" descr=""/>
          <p:cNvPicPr/>
          <p:nvPr/>
        </p:nvPicPr>
        <p:blipFill>
          <a:blip r:embed="rId1"/>
          <a:stretch/>
        </p:blipFill>
        <p:spPr>
          <a:xfrm>
            <a:off x="467640" y="1340640"/>
            <a:ext cx="4840920" cy="5128200"/>
          </a:xfrm>
          <a:prstGeom prst="rect">
            <a:avLst/>
          </a:prstGeom>
          <a:ln>
            <a:noFill/>
          </a:ln>
        </p:spPr>
      </p:pic>
      <p:pic>
        <p:nvPicPr>
          <p:cNvPr id="708" name="Picture 10" descr=""/>
          <p:cNvPicPr/>
          <p:nvPr/>
        </p:nvPicPr>
        <p:blipFill>
          <a:blip r:embed="rId2"/>
          <a:stretch/>
        </p:blipFill>
        <p:spPr>
          <a:xfrm>
            <a:off x="5580000" y="2709000"/>
            <a:ext cx="3286800" cy="246132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CustomShape 1"/>
          <p:cNvSpPr/>
          <p:nvPr/>
        </p:nvSpPr>
        <p:spPr>
          <a:xfrm>
            <a:off x="467640" y="356400"/>
            <a:ext cx="824184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RNA-seq data analysis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710" name="Picture 4" descr=""/>
          <p:cNvPicPr/>
          <p:nvPr/>
        </p:nvPicPr>
        <p:blipFill>
          <a:blip r:embed="rId1"/>
          <a:stretch/>
        </p:blipFill>
        <p:spPr>
          <a:xfrm>
            <a:off x="5332680" y="44640"/>
            <a:ext cx="1253160" cy="680400"/>
          </a:xfrm>
          <a:prstGeom prst="rect">
            <a:avLst/>
          </a:prstGeom>
          <a:ln>
            <a:noFill/>
          </a:ln>
        </p:spPr>
      </p:pic>
      <p:sp>
        <p:nvSpPr>
          <p:cNvPr id="711" name="CustomShape 2"/>
          <p:cNvSpPr/>
          <p:nvPr/>
        </p:nvSpPr>
        <p:spPr>
          <a:xfrm>
            <a:off x="4503960" y="548640"/>
            <a:ext cx="1965240" cy="30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Sequencing facility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12" name="CustomShape 3"/>
          <p:cNvSpPr/>
          <p:nvPr/>
        </p:nvSpPr>
        <p:spPr>
          <a:xfrm>
            <a:off x="3086280" y="1395000"/>
            <a:ext cx="2283480" cy="454680"/>
          </a:xfrm>
          <a:prstGeom prst="roundRect">
            <a:avLst>
              <a:gd name="adj" fmla="val 16667"/>
            </a:avLst>
          </a:prstGeom>
          <a:ln>
            <a:solidFill>
              <a:srgbClr val="e84c93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323232"/>
                </a:solidFill>
                <a:latin typeface="Arial"/>
                <a:ea typeface="ＭＳ 明朝"/>
              </a:rPr>
              <a:t>Raw data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13" name="CustomShape 4"/>
          <p:cNvSpPr/>
          <p:nvPr/>
        </p:nvSpPr>
        <p:spPr>
          <a:xfrm flipH="1">
            <a:off x="4239360" y="856440"/>
            <a:ext cx="1243080" cy="409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custDash>
              <a:ds d="100000" sp="300000"/>
            </a:custDash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714" name="CustomShape 5"/>
          <p:cNvSpPr/>
          <p:nvPr/>
        </p:nvSpPr>
        <p:spPr>
          <a:xfrm>
            <a:off x="4228560" y="1852200"/>
            <a:ext cx="360" cy="313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715" name="CustomShape 6"/>
          <p:cNvSpPr/>
          <p:nvPr/>
        </p:nvSpPr>
        <p:spPr>
          <a:xfrm>
            <a:off x="3092400" y="2168640"/>
            <a:ext cx="2283480" cy="454680"/>
          </a:xfrm>
          <a:prstGeom prst="roundRect">
            <a:avLst>
              <a:gd name="adj" fmla="val 16667"/>
            </a:avLst>
          </a:prstGeom>
          <a:ln>
            <a:solidFill>
              <a:srgbClr val="e84c93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323232"/>
                </a:solidFill>
                <a:latin typeface="Arial"/>
                <a:ea typeface="ＭＳ 明朝"/>
              </a:rPr>
              <a:t>raw data + quality scores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16" name="CustomShape 7"/>
          <p:cNvSpPr/>
          <p:nvPr/>
        </p:nvSpPr>
        <p:spPr>
          <a:xfrm>
            <a:off x="4228560" y="2625840"/>
            <a:ext cx="360" cy="34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717" name="CustomShape 8"/>
          <p:cNvSpPr/>
          <p:nvPr/>
        </p:nvSpPr>
        <p:spPr>
          <a:xfrm>
            <a:off x="3085560" y="2971800"/>
            <a:ext cx="2283480" cy="454680"/>
          </a:xfrm>
          <a:prstGeom prst="roundRect">
            <a:avLst>
              <a:gd name="adj" fmla="val 16667"/>
            </a:avLst>
          </a:prstGeom>
          <a:ln>
            <a:solidFill>
              <a:srgbClr val="e84c93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323232"/>
                </a:solidFill>
                <a:latin typeface="Arial"/>
                <a:ea typeface="ＭＳ 明朝"/>
              </a:rPr>
              <a:t>Filtered raw data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18" name="CustomShape 9"/>
          <p:cNvSpPr/>
          <p:nvPr/>
        </p:nvSpPr>
        <p:spPr>
          <a:xfrm>
            <a:off x="4228560" y="3429000"/>
            <a:ext cx="690120" cy="571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f81bd"/>
            </a:solidFill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719" name="CustomShape 10"/>
          <p:cNvSpPr/>
          <p:nvPr/>
        </p:nvSpPr>
        <p:spPr>
          <a:xfrm>
            <a:off x="4479840" y="4003200"/>
            <a:ext cx="1826280" cy="454680"/>
          </a:xfrm>
          <a:prstGeom prst="roundRect">
            <a:avLst>
              <a:gd name="adj" fmla="val 16667"/>
            </a:avLst>
          </a:prstGeom>
          <a:ln>
            <a:solidFill>
              <a:srgbClr val="e2000e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323232"/>
                </a:solidFill>
                <a:latin typeface="Arial"/>
                <a:ea typeface="ＭＳ 明朝"/>
              </a:rPr>
              <a:t>Aligned reads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20" name="CustomShape 11"/>
          <p:cNvSpPr/>
          <p:nvPr/>
        </p:nvSpPr>
        <p:spPr>
          <a:xfrm flipH="1">
            <a:off x="3489840" y="3429000"/>
            <a:ext cx="734040" cy="571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f81bd"/>
            </a:solidFill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721" name="CustomShape 12"/>
          <p:cNvSpPr/>
          <p:nvPr/>
        </p:nvSpPr>
        <p:spPr>
          <a:xfrm>
            <a:off x="2082960" y="4003200"/>
            <a:ext cx="1826280" cy="454680"/>
          </a:xfrm>
          <a:prstGeom prst="roundRect">
            <a:avLst>
              <a:gd name="adj" fmla="val 16667"/>
            </a:avLst>
          </a:prstGeom>
          <a:ln>
            <a:solidFill>
              <a:srgbClr val="e2000e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323232"/>
                </a:solidFill>
                <a:latin typeface="Arial"/>
                <a:ea typeface="ＭＳ 明朝"/>
              </a:rPr>
              <a:t>Assembled genome/transcriptome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22" name="CustomShape 13"/>
          <p:cNvSpPr/>
          <p:nvPr/>
        </p:nvSpPr>
        <p:spPr>
          <a:xfrm flipH="1">
            <a:off x="4455000" y="4460400"/>
            <a:ext cx="461520" cy="53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81bd"/>
            </a:solidFill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723" name="CustomShape 14"/>
          <p:cNvSpPr/>
          <p:nvPr/>
        </p:nvSpPr>
        <p:spPr>
          <a:xfrm>
            <a:off x="3511440" y="4460400"/>
            <a:ext cx="397800" cy="53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81bd"/>
            </a:solidFill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724" name="CustomShape 15"/>
          <p:cNvSpPr/>
          <p:nvPr/>
        </p:nvSpPr>
        <p:spPr>
          <a:xfrm>
            <a:off x="3082320" y="5001120"/>
            <a:ext cx="4129920" cy="158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285840" indent="-283320">
              <a:lnSpc>
                <a:spcPct val="100000"/>
              </a:lnSpc>
              <a:buClr>
                <a:srgbClr val="323232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Read Counts</a:t>
            </a:r>
            <a:endParaRPr b="0" lang="en-US" sz="1400" spc="-1" strike="noStrike">
              <a:latin typeface="Arial"/>
            </a:endParaRPr>
          </a:p>
          <a:p>
            <a:pPr marL="285840" indent="-283320">
              <a:lnSpc>
                <a:spcPct val="100000"/>
              </a:lnSpc>
              <a:buClr>
                <a:srgbClr val="323232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Differential Expression</a:t>
            </a:r>
            <a:endParaRPr b="0" lang="en-US" sz="1400" spc="-1" strike="noStrike">
              <a:latin typeface="Arial"/>
            </a:endParaRPr>
          </a:p>
          <a:p>
            <a:pPr marL="285840" indent="-283320">
              <a:lnSpc>
                <a:spcPct val="100000"/>
              </a:lnSpc>
              <a:buClr>
                <a:srgbClr val="323232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Gene Ontology enrichment</a:t>
            </a:r>
            <a:endParaRPr b="0" lang="en-US" sz="1400" spc="-1" strike="noStrike">
              <a:latin typeface="Arial"/>
            </a:endParaRPr>
          </a:p>
          <a:p>
            <a:pPr marL="285840" indent="-283320">
              <a:lnSpc>
                <a:spcPct val="100000"/>
              </a:lnSpc>
              <a:buClr>
                <a:srgbClr val="323232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Pathway enrichment</a:t>
            </a:r>
            <a:endParaRPr b="0" lang="en-US" sz="1400" spc="-1" strike="noStrike">
              <a:latin typeface="Arial"/>
            </a:endParaRPr>
          </a:p>
          <a:p>
            <a:pPr marL="285840" indent="-283320">
              <a:lnSpc>
                <a:spcPct val="100000"/>
              </a:lnSpc>
              <a:buClr>
                <a:srgbClr val="323232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Isoforms detection, gene fusion</a:t>
            </a:r>
            <a:endParaRPr b="0" lang="en-US" sz="1400" spc="-1" strike="noStrike">
              <a:latin typeface="Arial"/>
            </a:endParaRPr>
          </a:p>
          <a:p>
            <a:pPr marL="285840" indent="-283320">
              <a:lnSpc>
                <a:spcPct val="100000"/>
              </a:lnSpc>
              <a:buClr>
                <a:srgbClr val="323232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Structural variants, mutations, deletions</a:t>
            </a:r>
            <a:endParaRPr b="0" lang="en-US" sz="1400" spc="-1" strike="noStrike">
              <a:latin typeface="Arial"/>
            </a:endParaRPr>
          </a:p>
          <a:p>
            <a:pPr marL="285840" indent="-283320">
              <a:lnSpc>
                <a:spcPct val="100000"/>
              </a:lnSpc>
              <a:buClr>
                <a:srgbClr val="323232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etc…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25" name="CustomShape 16"/>
          <p:cNvSpPr/>
          <p:nvPr/>
        </p:nvSpPr>
        <p:spPr>
          <a:xfrm>
            <a:off x="4094640" y="1855800"/>
            <a:ext cx="1736640" cy="27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323232"/>
                </a:solidFill>
                <a:latin typeface="Cambria"/>
                <a:ea typeface="DejaVu Sans"/>
              </a:rPr>
              <a:t>Quality Assessment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26" name="CustomShape 17"/>
          <p:cNvSpPr/>
          <p:nvPr/>
        </p:nvSpPr>
        <p:spPr>
          <a:xfrm>
            <a:off x="4084920" y="2648520"/>
            <a:ext cx="1997280" cy="27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323232"/>
                </a:solidFill>
                <a:latin typeface="Cambria"/>
                <a:ea typeface="DejaVu Sans"/>
              </a:rPr>
              <a:t>Filtering and trimming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27" name="CustomShape 18"/>
          <p:cNvSpPr/>
          <p:nvPr/>
        </p:nvSpPr>
        <p:spPr>
          <a:xfrm>
            <a:off x="4669560" y="3484440"/>
            <a:ext cx="1864440" cy="45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323232"/>
                </a:solidFill>
                <a:latin typeface="Cambria"/>
                <a:ea typeface="DejaVu Sans"/>
              </a:rPr>
              <a:t>Alignment (mapping)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323232"/>
                </a:solidFill>
                <a:latin typeface="Cambria"/>
                <a:ea typeface="DejaVu Sans"/>
              </a:rPr>
              <a:t>to reference genome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28" name="CustomShape 19"/>
          <p:cNvSpPr/>
          <p:nvPr/>
        </p:nvSpPr>
        <p:spPr>
          <a:xfrm>
            <a:off x="2240640" y="3569400"/>
            <a:ext cx="1566000" cy="27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323232"/>
                </a:solidFill>
                <a:latin typeface="Cambria"/>
                <a:ea typeface="DejaVu Sans"/>
              </a:rPr>
              <a:t>De novo assembly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29" name="CustomShape 20"/>
          <p:cNvSpPr/>
          <p:nvPr/>
        </p:nvSpPr>
        <p:spPr>
          <a:xfrm>
            <a:off x="1645560" y="3747240"/>
            <a:ext cx="5535000" cy="2753280"/>
          </a:xfrm>
          <a:prstGeom prst="bracketPair">
            <a:avLst>
              <a:gd name="adj" fmla="val 16667"/>
            </a:avLst>
          </a:pr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730" name="CustomShape 21"/>
          <p:cNvSpPr/>
          <p:nvPr/>
        </p:nvSpPr>
        <p:spPr>
          <a:xfrm>
            <a:off x="7273440" y="1983960"/>
            <a:ext cx="191340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1e69"/>
                </a:solidFill>
                <a:latin typeface="Cambria"/>
                <a:ea typeface="DejaVu Sans"/>
              </a:rPr>
              <a:t>Pre-processing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31" name="CustomShape 22"/>
          <p:cNvSpPr/>
          <p:nvPr/>
        </p:nvSpPr>
        <p:spPr>
          <a:xfrm>
            <a:off x="7162560" y="5124600"/>
            <a:ext cx="20048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30613"/>
                </a:solidFill>
                <a:latin typeface="Cambria"/>
                <a:ea typeface="DejaVu Sans"/>
              </a:rPr>
              <a:t>Post-processing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File formats in RNA-Seq workflow</a:t>
            </a:r>
            <a:endParaRPr b="0" lang="en-US" sz="3200" spc="-1" strike="noStrike">
              <a:latin typeface="Arial"/>
            </a:endParaRPr>
          </a:p>
        </p:txBody>
      </p:sp>
      <p:graphicFrame>
        <p:nvGraphicFramePr>
          <p:cNvPr id="733" name="Table 2"/>
          <p:cNvGraphicFramePr/>
          <p:nvPr/>
        </p:nvGraphicFramePr>
        <p:xfrm>
          <a:off x="804600" y="1494720"/>
          <a:ext cx="7095240" cy="4202280"/>
        </p:xfrm>
        <a:graphic>
          <a:graphicData uri="http://schemas.openxmlformats.org/drawingml/2006/table">
            <a:tbl>
              <a:tblPr/>
              <a:tblGrid>
                <a:gridCol w="2862000"/>
                <a:gridCol w="4233600"/>
              </a:tblGrid>
              <a:tr h="7002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Raw data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FastQ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7e7"/>
                    </a:solidFill>
                  </a:tcPr>
                </a:tc>
              </a:tr>
              <a:tr h="7002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Alignments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SAM, BAM, CRAM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7e7"/>
                    </a:solidFill>
                  </a:tcPr>
                </a:tc>
              </a:tr>
              <a:tr h="7002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Genome annotation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GFF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7e7"/>
                    </a:solidFill>
                  </a:tcPr>
                </a:tc>
              </a:tr>
              <a:tr h="7002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Intervals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BED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7e7"/>
                    </a:solidFill>
                  </a:tcPr>
                </a:tc>
              </a:tr>
              <a:tr h="7002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Variants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VCF, BCF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7e7"/>
                    </a:solidFill>
                  </a:tcPr>
                </a:tc>
              </a:tr>
              <a:tr h="701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Continuous data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WIG, bedGraph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7e7"/>
                    </a:solidFill>
                  </a:tcPr>
                </a:tc>
              </a:tr>
            </a:tbl>
          </a:graphicData>
        </a:graphic>
      </p:graphicFrame>
      <p:sp>
        <p:nvSpPr>
          <p:cNvPr id="734" name="CustomShape 3"/>
          <p:cNvSpPr/>
          <p:nvPr/>
        </p:nvSpPr>
        <p:spPr>
          <a:xfrm>
            <a:off x="781560" y="6046200"/>
            <a:ext cx="4799880" cy="63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http://genome.ucsc.edu/FAQ/FAQformat.html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3603960" y="2752200"/>
            <a:ext cx="890280" cy="40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RNA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5320440" y="1748520"/>
            <a:ext cx="765720" cy="40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DNA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23" name="CustomShape 3"/>
          <p:cNvSpPr/>
          <p:nvPr/>
        </p:nvSpPr>
        <p:spPr>
          <a:xfrm>
            <a:off x="4519080" y="3984480"/>
            <a:ext cx="2358360" cy="40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Small molecules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24" name="CustomShape 4"/>
          <p:cNvSpPr/>
          <p:nvPr/>
        </p:nvSpPr>
        <p:spPr>
          <a:xfrm rot="5400000">
            <a:off x="5463720" y="2763720"/>
            <a:ext cx="640440" cy="3855240"/>
          </a:xfrm>
          <a:prstGeom prst="rightBrace">
            <a:avLst>
              <a:gd name="adj1" fmla="val 64055"/>
              <a:gd name="adj2" fmla="val 50000"/>
            </a:avLst>
          </a:prstGeom>
          <a:noFill/>
          <a:ln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225" name="CustomShape 5"/>
          <p:cNvSpPr/>
          <p:nvPr/>
        </p:nvSpPr>
        <p:spPr>
          <a:xfrm>
            <a:off x="6948360" y="2766600"/>
            <a:ext cx="1113120" cy="40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Protein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26" name="CustomShape 6"/>
          <p:cNvSpPr/>
          <p:nvPr/>
        </p:nvSpPr>
        <p:spPr>
          <a:xfrm>
            <a:off x="3472200" y="5113080"/>
            <a:ext cx="463068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Development and Physiology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7" name="CustomShape 7"/>
          <p:cNvSpPr/>
          <p:nvPr/>
        </p:nvSpPr>
        <p:spPr>
          <a:xfrm>
            <a:off x="5996880" y="2070000"/>
            <a:ext cx="1015560" cy="801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CustomShape 8"/>
          <p:cNvSpPr/>
          <p:nvPr/>
        </p:nvSpPr>
        <p:spPr>
          <a:xfrm flipV="1">
            <a:off x="5996880" y="3138480"/>
            <a:ext cx="1015560" cy="801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9"/>
          <p:cNvSpPr/>
          <p:nvPr/>
        </p:nvSpPr>
        <p:spPr>
          <a:xfrm>
            <a:off x="4453920" y="3130920"/>
            <a:ext cx="1015560" cy="801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CustomShape 10"/>
          <p:cNvSpPr/>
          <p:nvPr/>
        </p:nvSpPr>
        <p:spPr>
          <a:xfrm flipV="1">
            <a:off x="4389840" y="2076480"/>
            <a:ext cx="1015560" cy="801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" name="CustomShape 11"/>
          <p:cNvSpPr/>
          <p:nvPr/>
        </p:nvSpPr>
        <p:spPr>
          <a:xfrm>
            <a:off x="4711320" y="2980800"/>
            <a:ext cx="2033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12"/>
          <p:cNvSpPr/>
          <p:nvPr/>
        </p:nvSpPr>
        <p:spPr>
          <a:xfrm>
            <a:off x="7282800" y="2498400"/>
            <a:ext cx="426240" cy="586800"/>
          </a:xfrm>
          <a:prstGeom prst="arc">
            <a:avLst>
              <a:gd name="adj1" fmla="val 10748565"/>
              <a:gd name="adj2" fmla="val 0"/>
            </a:avLst>
          </a:prstGeom>
          <a:noFill/>
          <a:ln w="38160">
            <a:solidFill>
              <a:srgbClr val="e2000e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CustomShape 13"/>
          <p:cNvSpPr/>
          <p:nvPr/>
        </p:nvSpPr>
        <p:spPr>
          <a:xfrm>
            <a:off x="3853800" y="2498400"/>
            <a:ext cx="426240" cy="586800"/>
          </a:xfrm>
          <a:prstGeom prst="arc">
            <a:avLst>
              <a:gd name="adj1" fmla="val 10748565"/>
              <a:gd name="adj2" fmla="val 0"/>
            </a:avLst>
          </a:prstGeom>
          <a:noFill/>
          <a:ln w="38160">
            <a:solidFill>
              <a:srgbClr val="e2000e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14"/>
          <p:cNvSpPr/>
          <p:nvPr/>
        </p:nvSpPr>
        <p:spPr>
          <a:xfrm>
            <a:off x="8638560" y="1641240"/>
            <a:ext cx="480600" cy="411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E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N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V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I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R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O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N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M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E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N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5" name="CustomShape 15"/>
          <p:cNvSpPr/>
          <p:nvPr/>
        </p:nvSpPr>
        <p:spPr>
          <a:xfrm>
            <a:off x="7979400" y="1748520"/>
            <a:ext cx="640440" cy="3855240"/>
          </a:xfrm>
          <a:prstGeom prst="rightBrace">
            <a:avLst>
              <a:gd name="adj1" fmla="val 64055"/>
              <a:gd name="adj2" fmla="val 50000"/>
            </a:avLst>
          </a:prstGeom>
          <a:noFill/>
          <a:ln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236" name="CustomShape 16"/>
          <p:cNvSpPr/>
          <p:nvPr/>
        </p:nvSpPr>
        <p:spPr>
          <a:xfrm>
            <a:off x="628560" y="1063800"/>
            <a:ext cx="7884360" cy="99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Dogma Revisited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File formats in RNA-Seq workflow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736" name="Picture 3" descr=""/>
          <p:cNvPicPr/>
          <p:nvPr/>
        </p:nvPicPr>
        <p:blipFill>
          <a:blip r:embed="rId1"/>
          <a:stretch/>
        </p:blipFill>
        <p:spPr>
          <a:xfrm>
            <a:off x="2278080" y="1010160"/>
            <a:ext cx="4667400" cy="5800680"/>
          </a:xfrm>
          <a:prstGeom prst="rect">
            <a:avLst/>
          </a:prstGeom>
          <a:ln>
            <a:noFill/>
          </a:ln>
          <a:effectLst>
            <a:outerShdw algn="tl" blurRad="292100" dir="2700000" dist="139700" rotWithShape="0">
              <a:srgbClr val="333333">
                <a:alpha val="65000"/>
              </a:srgbClr>
            </a:outerShdw>
          </a:effectLst>
        </p:spPr>
      </p:pic>
    </p:spTree>
  </p:cSld>
  <p:transition spd="med">
    <p:fade/>
  </p:transition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RNA-Seq Quality Control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38" name="CustomShape 2"/>
          <p:cNvSpPr/>
          <p:nvPr/>
        </p:nvSpPr>
        <p:spPr>
          <a:xfrm>
            <a:off x="395640" y="1124640"/>
            <a:ext cx="8350560" cy="539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lvl="1" marL="360000" indent="-357480">
              <a:lnSpc>
                <a:spcPct val="100000"/>
              </a:lnSpc>
              <a:spcBef>
                <a:spcPts val="2401"/>
              </a:spcBef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FASTQ files have a per base quality score (covered in detail later). There are many tools to evaluate sequencing quality and perform trimming/modification</a:t>
            </a:r>
            <a:endParaRPr b="0" lang="en-US" sz="24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A post-hoc method to detect low quality data: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Transcript integrity number (TIN) estimates the uniformity of coverage of a transcript by reads </a:t>
            </a:r>
            <a:r>
              <a:rPr b="0" lang="en-US" sz="2400" spc="-1" strike="noStrike">
                <a:solidFill>
                  <a:srgbClr val="323232"/>
                </a:solidFill>
                <a:latin typeface="Wingdings"/>
                <a:ea typeface="DejaVu Sans"/>
              </a:rPr>
              <a:t></a:t>
            </a: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 degraded transcripts have poor 5` coverage</a:t>
            </a:r>
            <a:endParaRPr b="0" lang="en-US" sz="24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Uniformity of coverage estimated as Shannon entropy of read frequency per position, take median over transcript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739" name="Group 3"/>
          <p:cNvGrpSpPr/>
          <p:nvPr/>
        </p:nvGrpSpPr>
        <p:grpSpPr>
          <a:xfrm>
            <a:off x="2196360" y="5330160"/>
            <a:ext cx="4751640" cy="1036800"/>
            <a:chOff x="2196360" y="5330160"/>
            <a:chExt cx="4751640" cy="1036800"/>
          </a:xfrm>
        </p:grpSpPr>
        <p:grpSp>
          <p:nvGrpSpPr>
            <p:cNvPr id="740" name="Group 4"/>
            <p:cNvGrpSpPr/>
            <p:nvPr/>
          </p:nvGrpSpPr>
          <p:grpSpPr>
            <a:xfrm>
              <a:off x="2196360" y="5690880"/>
              <a:ext cx="4751640" cy="676080"/>
              <a:chOff x="2196360" y="5690880"/>
              <a:chExt cx="4751640" cy="676080"/>
            </a:xfrm>
          </p:grpSpPr>
          <p:sp>
            <p:nvSpPr>
              <p:cNvPr id="741" name="Line 5"/>
              <p:cNvSpPr/>
              <p:nvPr/>
            </p:nvSpPr>
            <p:spPr>
              <a:xfrm>
                <a:off x="2347560" y="6001920"/>
                <a:ext cx="4329360" cy="11520"/>
              </a:xfrm>
              <a:prstGeom prst="line">
                <a:avLst/>
              </a:prstGeom>
              <a:ln w="38160"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742" name="CustomShape 6"/>
              <p:cNvSpPr/>
              <p:nvPr/>
            </p:nvSpPr>
            <p:spPr>
              <a:xfrm>
                <a:off x="2196360" y="5690880"/>
                <a:ext cx="355680" cy="3625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323232"/>
                    </a:solidFill>
                    <a:latin typeface="Arial"/>
                    <a:ea typeface="Arial"/>
                  </a:rPr>
                  <a:t>5’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743" name="CustomShape 7"/>
              <p:cNvSpPr/>
              <p:nvPr/>
            </p:nvSpPr>
            <p:spPr>
              <a:xfrm>
                <a:off x="6449040" y="5708880"/>
                <a:ext cx="481320" cy="3625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323232"/>
                    </a:solidFill>
                    <a:latin typeface="Arial"/>
                    <a:ea typeface="Arial"/>
                  </a:rPr>
                  <a:t>3’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744" name="CustomShape 8"/>
              <p:cNvSpPr/>
              <p:nvPr/>
            </p:nvSpPr>
            <p:spPr>
              <a:xfrm>
                <a:off x="2215440" y="6004440"/>
                <a:ext cx="596520" cy="3625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323232"/>
                    </a:solidFill>
                    <a:latin typeface="Arial"/>
                    <a:ea typeface="Arial"/>
                  </a:rPr>
                  <a:t>Cap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745" name="CustomShape 9"/>
              <p:cNvSpPr/>
              <p:nvPr/>
            </p:nvSpPr>
            <p:spPr>
              <a:xfrm>
                <a:off x="5991840" y="5995440"/>
                <a:ext cx="956160" cy="3625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323232"/>
                    </a:solidFill>
                    <a:latin typeface="Arial"/>
                    <a:ea typeface="Arial"/>
                  </a:rPr>
                  <a:t>Poly(A)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sp>
          <p:nvSpPr>
            <p:cNvPr id="746" name="CustomShape 10"/>
            <p:cNvSpPr/>
            <p:nvPr/>
          </p:nvSpPr>
          <p:spPr>
            <a:xfrm>
              <a:off x="2414880" y="5330160"/>
              <a:ext cx="4273560" cy="576720"/>
            </a:xfrm>
            <a:custGeom>
              <a:avLst/>
              <a:gdLst/>
              <a:ahLst/>
              <a:rect l="l" t="t" r="r" b="b"/>
              <a:pathLst>
                <a:path w="4276165" h="579393">
                  <a:moveTo>
                    <a:pt x="0" y="551329"/>
                  </a:moveTo>
                  <a:cubicBezTo>
                    <a:pt x="17929" y="555812"/>
                    <a:pt x="35522" y="561967"/>
                    <a:pt x="53788" y="564777"/>
                  </a:cubicBezTo>
                  <a:cubicBezTo>
                    <a:pt x="231974" y="592191"/>
                    <a:pt x="266490" y="574404"/>
                    <a:pt x="497541" y="564777"/>
                  </a:cubicBezTo>
                  <a:cubicBezTo>
                    <a:pt x="589746" y="534040"/>
                    <a:pt x="475317" y="570332"/>
                    <a:pt x="605118" y="537882"/>
                  </a:cubicBezTo>
                  <a:cubicBezTo>
                    <a:pt x="618869" y="534444"/>
                    <a:pt x="631513" y="526971"/>
                    <a:pt x="645459" y="524435"/>
                  </a:cubicBezTo>
                  <a:cubicBezTo>
                    <a:pt x="681014" y="517970"/>
                    <a:pt x="717176" y="515470"/>
                    <a:pt x="753035" y="510988"/>
                  </a:cubicBezTo>
                  <a:cubicBezTo>
                    <a:pt x="854125" y="520178"/>
                    <a:pt x="877273" y="514641"/>
                    <a:pt x="954741" y="537882"/>
                  </a:cubicBezTo>
                  <a:cubicBezTo>
                    <a:pt x="981894" y="546028"/>
                    <a:pt x="1035423" y="564777"/>
                    <a:pt x="1035423" y="564777"/>
                  </a:cubicBezTo>
                  <a:cubicBezTo>
                    <a:pt x="1048870" y="560294"/>
                    <a:pt x="1062013" y="554767"/>
                    <a:pt x="1075765" y="551329"/>
                  </a:cubicBezTo>
                  <a:cubicBezTo>
                    <a:pt x="1232826" y="512063"/>
                    <a:pt x="1303249" y="543605"/>
                    <a:pt x="1519518" y="551329"/>
                  </a:cubicBezTo>
                  <a:cubicBezTo>
                    <a:pt x="1653300" y="578087"/>
                    <a:pt x="1591664" y="571665"/>
                    <a:pt x="1815353" y="551329"/>
                  </a:cubicBezTo>
                  <a:cubicBezTo>
                    <a:pt x="1838115" y="549260"/>
                    <a:pt x="1859872" y="540406"/>
                    <a:pt x="1882588" y="537882"/>
                  </a:cubicBezTo>
                  <a:cubicBezTo>
                    <a:pt x="1940673" y="531428"/>
                    <a:pt x="1999129" y="528917"/>
                    <a:pt x="2057400" y="524435"/>
                  </a:cubicBezTo>
                  <a:cubicBezTo>
                    <a:pt x="2208997" y="494116"/>
                    <a:pt x="2024292" y="524435"/>
                    <a:pt x="2272553" y="524435"/>
                  </a:cubicBezTo>
                  <a:cubicBezTo>
                    <a:pt x="2380223" y="524435"/>
                    <a:pt x="2487706" y="515470"/>
                    <a:pt x="2595282" y="510988"/>
                  </a:cubicBezTo>
                  <a:cubicBezTo>
                    <a:pt x="2615680" y="497390"/>
                    <a:pt x="2648127" y="470647"/>
                    <a:pt x="2675965" y="470647"/>
                  </a:cubicBezTo>
                  <a:cubicBezTo>
                    <a:pt x="2698821" y="470647"/>
                    <a:pt x="2720713" y="480005"/>
                    <a:pt x="2743200" y="484094"/>
                  </a:cubicBezTo>
                  <a:cubicBezTo>
                    <a:pt x="2770025" y="488971"/>
                    <a:pt x="2796988" y="493059"/>
                    <a:pt x="2823882" y="497541"/>
                  </a:cubicBezTo>
                  <a:cubicBezTo>
                    <a:pt x="2864223" y="493059"/>
                    <a:pt x="2905105" y="492054"/>
                    <a:pt x="2944906" y="484094"/>
                  </a:cubicBezTo>
                  <a:cubicBezTo>
                    <a:pt x="2972704" y="478534"/>
                    <a:pt x="2997337" y="459554"/>
                    <a:pt x="3025588" y="457200"/>
                  </a:cubicBezTo>
                  <a:lnTo>
                    <a:pt x="3186953" y="443753"/>
                  </a:lnTo>
                  <a:cubicBezTo>
                    <a:pt x="3283458" y="379416"/>
                    <a:pt x="3244779" y="412821"/>
                    <a:pt x="3307976" y="349624"/>
                  </a:cubicBezTo>
                  <a:cubicBezTo>
                    <a:pt x="3330388" y="354106"/>
                    <a:pt x="3352356" y="363071"/>
                    <a:pt x="3375212" y="363071"/>
                  </a:cubicBezTo>
                  <a:cubicBezTo>
                    <a:pt x="3416080" y="363071"/>
                    <a:pt x="3415817" y="344033"/>
                    <a:pt x="3442447" y="322729"/>
                  </a:cubicBezTo>
                  <a:cubicBezTo>
                    <a:pt x="3455067" y="312633"/>
                    <a:pt x="3466847" y="298492"/>
                    <a:pt x="3482788" y="295835"/>
                  </a:cubicBezTo>
                  <a:cubicBezTo>
                    <a:pt x="3549256" y="284757"/>
                    <a:pt x="3617259" y="286870"/>
                    <a:pt x="3684494" y="282388"/>
                  </a:cubicBezTo>
                  <a:cubicBezTo>
                    <a:pt x="3697941" y="273423"/>
                    <a:pt x="3714739" y="268114"/>
                    <a:pt x="3724835" y="255494"/>
                  </a:cubicBezTo>
                  <a:cubicBezTo>
                    <a:pt x="3733690" y="244426"/>
                    <a:pt x="3731398" y="227544"/>
                    <a:pt x="3738282" y="215153"/>
                  </a:cubicBezTo>
                  <a:cubicBezTo>
                    <a:pt x="3753979" y="186898"/>
                    <a:pt x="3774141" y="161365"/>
                    <a:pt x="3792070" y="134471"/>
                  </a:cubicBezTo>
                  <a:lnTo>
                    <a:pt x="3792070" y="134471"/>
                  </a:lnTo>
                  <a:cubicBezTo>
                    <a:pt x="3810000" y="116541"/>
                    <a:pt x="3831794" y="101780"/>
                    <a:pt x="3845859" y="80682"/>
                  </a:cubicBezTo>
                  <a:cubicBezTo>
                    <a:pt x="3854824" y="67235"/>
                    <a:pt x="3860133" y="50437"/>
                    <a:pt x="3872753" y="40341"/>
                  </a:cubicBezTo>
                  <a:cubicBezTo>
                    <a:pt x="3883821" y="31486"/>
                    <a:pt x="3899465" y="30788"/>
                    <a:pt x="3913094" y="26894"/>
                  </a:cubicBezTo>
                  <a:cubicBezTo>
                    <a:pt x="4031288" y="-6876"/>
                    <a:pt x="3910499" y="32241"/>
                    <a:pt x="4007223" y="0"/>
                  </a:cubicBezTo>
                  <a:cubicBezTo>
                    <a:pt x="4103238" y="32005"/>
                    <a:pt x="4072181" y="3306"/>
                    <a:pt x="4114800" y="67235"/>
                  </a:cubicBezTo>
                  <a:cubicBezTo>
                    <a:pt x="4125737" y="100046"/>
                    <a:pt x="4129073" y="121850"/>
                    <a:pt x="4155141" y="147918"/>
                  </a:cubicBezTo>
                  <a:cubicBezTo>
                    <a:pt x="4166569" y="159346"/>
                    <a:pt x="4182035" y="165847"/>
                    <a:pt x="4195482" y="174812"/>
                  </a:cubicBezTo>
                  <a:cubicBezTo>
                    <a:pt x="4216806" y="238784"/>
                    <a:pt x="4212740" y="250173"/>
                    <a:pt x="4249270" y="295835"/>
                  </a:cubicBezTo>
                  <a:cubicBezTo>
                    <a:pt x="4257190" y="305735"/>
                    <a:pt x="4276165" y="322729"/>
                    <a:pt x="4276165" y="322729"/>
                  </a:cubicBezTo>
                </a:path>
              </a:pathLst>
            </a:custGeom>
            <a:noFill/>
            <a:ln>
              <a:solidFill>
                <a:srgbClr val="e2000e"/>
              </a:solidFill>
              <a:round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747" name="CustomShape 11"/>
          <p:cNvSpPr/>
          <p:nvPr/>
        </p:nvSpPr>
        <p:spPr>
          <a:xfrm>
            <a:off x="3369960" y="5220000"/>
            <a:ext cx="239472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Arial"/>
              </a:rPr>
              <a:t>Read coverage profile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48" name="CustomShape 12"/>
          <p:cNvSpPr/>
          <p:nvPr/>
        </p:nvSpPr>
        <p:spPr>
          <a:xfrm>
            <a:off x="2613240" y="6442920"/>
            <a:ext cx="3893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Arial"/>
              </a:rPr>
              <a:t>Wang </a:t>
            </a:r>
            <a:r>
              <a:rPr b="0" i="1" lang="en-US" sz="1800" spc="-1" strike="noStrike">
                <a:solidFill>
                  <a:srgbClr val="323232"/>
                </a:solidFill>
                <a:latin typeface="Arial"/>
                <a:ea typeface="Arial"/>
              </a:rPr>
              <a:t>et al</a:t>
            </a: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Arial"/>
              </a:rPr>
              <a:t> BMC Bioinformatics 2016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Arial"/>
              </a:rPr>
              <a:t>RNA-Seq for differential gene expression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50" name="CustomShape 2"/>
          <p:cNvSpPr/>
          <p:nvPr/>
        </p:nvSpPr>
        <p:spPr>
          <a:xfrm>
            <a:off x="323640" y="1412640"/>
            <a:ext cx="8494560" cy="10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lvl="1" marL="360000" indent="-357480">
              <a:lnSpc>
                <a:spcPct val="100000"/>
              </a:lnSpc>
              <a:spcBef>
                <a:spcPts val="2401"/>
              </a:spcBef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Typically: which genes are expressed at higher/lower levels in the treated versus control samples?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751" name="Picture 4" descr=""/>
          <p:cNvPicPr/>
          <p:nvPr/>
        </p:nvPicPr>
        <p:blipFill>
          <a:blip r:embed="rId2"/>
          <a:stretch/>
        </p:blipFill>
        <p:spPr>
          <a:xfrm>
            <a:off x="1665000" y="2547720"/>
            <a:ext cx="5849640" cy="397512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CustomShape 1"/>
          <p:cNvSpPr/>
          <p:nvPr/>
        </p:nvSpPr>
        <p:spPr>
          <a:xfrm>
            <a:off x="504000" y="4001040"/>
            <a:ext cx="8097480" cy="21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e30613"/>
                </a:solidFill>
                <a:latin typeface="Arial"/>
                <a:ea typeface="DejaVu Sans"/>
              </a:rPr>
              <a:t>Contributors:</a:t>
            </a:r>
            <a:br/>
            <a:br/>
            <a:r>
              <a:rPr b="1" lang="en-US" sz="2200" spc="-1" strike="noStrike">
                <a:solidFill>
                  <a:srgbClr val="e30613"/>
                </a:solidFill>
                <a:latin typeface="Arial"/>
                <a:ea typeface="DejaVu Sans"/>
              </a:rPr>
              <a:t>Wandrille Duchemin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e30613"/>
                </a:solidFill>
                <a:latin typeface="Arial"/>
                <a:ea typeface="DejaVu Sans"/>
              </a:rPr>
              <a:t>Geoffrey Fucile</a:t>
            </a:r>
            <a:br/>
            <a:r>
              <a:rPr b="1" lang="en-US" sz="2200" spc="-1" strike="noStrike">
                <a:solidFill>
                  <a:srgbClr val="e30613"/>
                </a:solidFill>
                <a:latin typeface="Arial"/>
                <a:ea typeface="DejaVu Sans"/>
              </a:rPr>
              <a:t>Walid Gharib</a:t>
            </a:r>
            <a:br/>
            <a:r>
              <a:rPr b="1" lang="en-US" sz="2200" spc="-1" strike="noStrike">
                <a:solidFill>
                  <a:srgbClr val="e30613"/>
                </a:solidFill>
                <a:latin typeface="Arial"/>
                <a:ea typeface="DejaVu Sans"/>
              </a:rPr>
              <a:t>Pablo Escobar Lopez</a:t>
            </a:r>
            <a:br/>
            <a:r>
              <a:rPr b="1" lang="en-US" sz="2200" spc="-1" strike="noStrike">
                <a:solidFill>
                  <a:srgbClr val="e30613"/>
                </a:solidFill>
                <a:latin typeface="Arial"/>
                <a:ea typeface="DejaVu Sans"/>
              </a:rPr>
              <a:t>Charlotte Soneson</a:t>
            </a:r>
            <a:br/>
            <a:r>
              <a:rPr b="1" lang="en-US" sz="2200" spc="-1" strike="noStrike">
                <a:solidFill>
                  <a:srgbClr val="e30613"/>
                </a:solidFill>
                <a:latin typeface="Arial"/>
                <a:ea typeface="DejaVu Sans"/>
              </a:rPr>
              <a:t>Mihaela Zavolan</a:t>
            </a:r>
            <a:br/>
            <a:br/>
            <a:endParaRPr b="0" lang="en-US" sz="2200" spc="-1" strike="noStrike">
              <a:latin typeface="Arial"/>
            </a:endParaRPr>
          </a:p>
        </p:txBody>
      </p:sp>
      <p:pic>
        <p:nvPicPr>
          <p:cNvPr id="753" name="Espace réservé pour une image  17" descr=""/>
          <p:cNvPicPr/>
          <p:nvPr/>
        </p:nvPicPr>
        <p:blipFill>
          <a:blip r:embed="rId1"/>
          <a:srcRect l="1467" t="0" r="1467" b="12793"/>
          <a:stretch/>
        </p:blipFill>
        <p:spPr>
          <a:xfrm>
            <a:off x="0" y="0"/>
            <a:ext cx="9141480" cy="3426480"/>
          </a:xfrm>
          <a:prstGeom prst="rect">
            <a:avLst/>
          </a:prstGeom>
          <a:ln>
            <a:noFill/>
          </a:ln>
        </p:spPr>
      </p:pic>
      <p:sp>
        <p:nvSpPr>
          <p:cNvPr id="754" name="Line 2"/>
          <p:cNvSpPr/>
          <p:nvPr/>
        </p:nvSpPr>
        <p:spPr>
          <a:xfrm>
            <a:off x="0" y="3424680"/>
            <a:ext cx="9144000" cy="1440"/>
          </a:xfrm>
          <a:prstGeom prst="line">
            <a:avLst/>
          </a:prstGeom>
          <a:ln w="19080">
            <a:solidFill>
              <a:srgbClr val="e3061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pic>
        <p:nvPicPr>
          <p:cNvPr id="755" name="Picture 7" descr=""/>
          <p:cNvPicPr/>
          <p:nvPr/>
        </p:nvPicPr>
        <p:blipFill>
          <a:blip r:embed="rId2"/>
          <a:stretch/>
        </p:blipFill>
        <p:spPr>
          <a:xfrm>
            <a:off x="7448400" y="3286080"/>
            <a:ext cx="1326600" cy="717480"/>
          </a:xfrm>
          <a:prstGeom prst="rect">
            <a:avLst/>
          </a:prstGeom>
          <a:ln>
            <a:noFill/>
          </a:ln>
        </p:spPr>
      </p:pic>
      <p:sp>
        <p:nvSpPr>
          <p:cNvPr id="756" name="Line 3"/>
          <p:cNvSpPr/>
          <p:nvPr/>
        </p:nvSpPr>
        <p:spPr>
          <a:xfrm>
            <a:off x="0" y="-1440"/>
            <a:ext cx="9144000" cy="1440"/>
          </a:xfrm>
          <a:prstGeom prst="line">
            <a:avLst/>
          </a:prstGeom>
          <a:ln w="19080">
            <a:solidFill>
              <a:srgbClr val="e3061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</p:spTree>
  </p:cSld>
  <p:transition spd="med">
    <p:fade/>
  </p:transition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3603960" y="2752200"/>
            <a:ext cx="890280" cy="40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RNA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5320440" y="1748520"/>
            <a:ext cx="765720" cy="40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DNA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39" name="CustomShape 3"/>
          <p:cNvSpPr/>
          <p:nvPr/>
        </p:nvSpPr>
        <p:spPr>
          <a:xfrm>
            <a:off x="4519080" y="3984480"/>
            <a:ext cx="2358360" cy="40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Small molecules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40" name="CustomShape 4"/>
          <p:cNvSpPr/>
          <p:nvPr/>
        </p:nvSpPr>
        <p:spPr>
          <a:xfrm rot="5400000">
            <a:off x="5463720" y="2763720"/>
            <a:ext cx="640440" cy="3855240"/>
          </a:xfrm>
          <a:prstGeom prst="rightBrace">
            <a:avLst>
              <a:gd name="adj1" fmla="val 64055"/>
              <a:gd name="adj2" fmla="val 50000"/>
            </a:avLst>
          </a:prstGeom>
          <a:noFill/>
          <a:ln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241" name="CustomShape 5"/>
          <p:cNvSpPr/>
          <p:nvPr/>
        </p:nvSpPr>
        <p:spPr>
          <a:xfrm>
            <a:off x="6948360" y="2766600"/>
            <a:ext cx="1113120" cy="40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Protein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42" name="CustomShape 6"/>
          <p:cNvSpPr/>
          <p:nvPr/>
        </p:nvSpPr>
        <p:spPr>
          <a:xfrm>
            <a:off x="3472200" y="5113080"/>
            <a:ext cx="463068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Development and Physiology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3" name="CustomShape 7"/>
          <p:cNvSpPr/>
          <p:nvPr/>
        </p:nvSpPr>
        <p:spPr>
          <a:xfrm>
            <a:off x="5996880" y="2070000"/>
            <a:ext cx="1015560" cy="801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8"/>
          <p:cNvSpPr/>
          <p:nvPr/>
        </p:nvSpPr>
        <p:spPr>
          <a:xfrm flipV="1">
            <a:off x="4389840" y="2076480"/>
            <a:ext cx="1015560" cy="801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CustomShape 9"/>
          <p:cNvSpPr/>
          <p:nvPr/>
        </p:nvSpPr>
        <p:spPr>
          <a:xfrm>
            <a:off x="4711320" y="2980800"/>
            <a:ext cx="2033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10"/>
          <p:cNvSpPr/>
          <p:nvPr/>
        </p:nvSpPr>
        <p:spPr>
          <a:xfrm>
            <a:off x="7282800" y="2498400"/>
            <a:ext cx="426240" cy="586800"/>
          </a:xfrm>
          <a:prstGeom prst="arc">
            <a:avLst>
              <a:gd name="adj1" fmla="val 10748565"/>
              <a:gd name="adj2" fmla="val 0"/>
            </a:avLst>
          </a:prstGeom>
          <a:noFill/>
          <a:ln w="38160">
            <a:solidFill>
              <a:srgbClr val="e2000e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CustomShape 11"/>
          <p:cNvSpPr/>
          <p:nvPr/>
        </p:nvSpPr>
        <p:spPr>
          <a:xfrm>
            <a:off x="3853800" y="2498400"/>
            <a:ext cx="426240" cy="586800"/>
          </a:xfrm>
          <a:prstGeom prst="arc">
            <a:avLst>
              <a:gd name="adj1" fmla="val 10748565"/>
              <a:gd name="adj2" fmla="val 0"/>
            </a:avLst>
          </a:prstGeom>
          <a:noFill/>
          <a:ln w="38160">
            <a:solidFill>
              <a:srgbClr val="e2000e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48" name="Picture 24" descr=""/>
          <p:cNvPicPr/>
          <p:nvPr/>
        </p:nvPicPr>
        <p:blipFill>
          <a:blip r:embed="rId1"/>
          <a:stretch/>
        </p:blipFill>
        <p:spPr>
          <a:xfrm>
            <a:off x="3308040" y="3509640"/>
            <a:ext cx="4759920" cy="2283480"/>
          </a:xfrm>
          <a:prstGeom prst="rect">
            <a:avLst/>
          </a:prstGeom>
          <a:ln>
            <a:noFill/>
          </a:ln>
        </p:spPr>
      </p:pic>
      <p:sp>
        <p:nvSpPr>
          <p:cNvPr id="249" name="CustomShape 12"/>
          <p:cNvSpPr/>
          <p:nvPr/>
        </p:nvSpPr>
        <p:spPr>
          <a:xfrm>
            <a:off x="5989680" y="5873040"/>
            <a:ext cx="3184200" cy="1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600" spc="-1" strike="noStrike">
                <a:solidFill>
                  <a:srgbClr val="323232"/>
                </a:solidFill>
                <a:latin typeface="Arial"/>
                <a:ea typeface="DejaVu Sans"/>
              </a:rPr>
              <a:t>https://en.wikipedia.org/wiki/Alternative_splicing#/media/File:DNA_alternative_splicing.gif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50" name="CustomShape 13"/>
          <p:cNvSpPr/>
          <p:nvPr/>
        </p:nvSpPr>
        <p:spPr>
          <a:xfrm>
            <a:off x="628560" y="1063800"/>
            <a:ext cx="7884360" cy="99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Dogma Revisited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3603960" y="2752200"/>
            <a:ext cx="890280" cy="40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RNA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5320440" y="1748520"/>
            <a:ext cx="765720" cy="40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DNA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53" name="CustomShape 3"/>
          <p:cNvSpPr/>
          <p:nvPr/>
        </p:nvSpPr>
        <p:spPr>
          <a:xfrm>
            <a:off x="4519080" y="3984480"/>
            <a:ext cx="2358360" cy="40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Small molecules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54" name="CustomShape 4"/>
          <p:cNvSpPr/>
          <p:nvPr/>
        </p:nvSpPr>
        <p:spPr>
          <a:xfrm rot="5400000">
            <a:off x="5463720" y="2763720"/>
            <a:ext cx="640440" cy="3855240"/>
          </a:xfrm>
          <a:prstGeom prst="rightBrace">
            <a:avLst>
              <a:gd name="adj1" fmla="val 64055"/>
              <a:gd name="adj2" fmla="val 50000"/>
            </a:avLst>
          </a:prstGeom>
          <a:noFill/>
          <a:ln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255" name="CustomShape 5"/>
          <p:cNvSpPr/>
          <p:nvPr/>
        </p:nvSpPr>
        <p:spPr>
          <a:xfrm>
            <a:off x="6948360" y="2766600"/>
            <a:ext cx="1113120" cy="40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Protein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56" name="CustomShape 6"/>
          <p:cNvSpPr/>
          <p:nvPr/>
        </p:nvSpPr>
        <p:spPr>
          <a:xfrm>
            <a:off x="3472200" y="5113080"/>
            <a:ext cx="463068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Development and Physiology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7" name="CustomShape 7"/>
          <p:cNvSpPr/>
          <p:nvPr/>
        </p:nvSpPr>
        <p:spPr>
          <a:xfrm>
            <a:off x="5996880" y="2070000"/>
            <a:ext cx="1015560" cy="801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CustomShape 8"/>
          <p:cNvSpPr/>
          <p:nvPr/>
        </p:nvSpPr>
        <p:spPr>
          <a:xfrm flipV="1">
            <a:off x="4389840" y="2076480"/>
            <a:ext cx="1015560" cy="801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9"/>
          <p:cNvSpPr/>
          <p:nvPr/>
        </p:nvSpPr>
        <p:spPr>
          <a:xfrm>
            <a:off x="4711320" y="2980800"/>
            <a:ext cx="2033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CustomShape 10"/>
          <p:cNvSpPr/>
          <p:nvPr/>
        </p:nvSpPr>
        <p:spPr>
          <a:xfrm>
            <a:off x="7282800" y="2498400"/>
            <a:ext cx="426240" cy="586800"/>
          </a:xfrm>
          <a:prstGeom prst="arc">
            <a:avLst>
              <a:gd name="adj1" fmla="val 10748565"/>
              <a:gd name="adj2" fmla="val 0"/>
            </a:avLst>
          </a:prstGeom>
          <a:noFill/>
          <a:ln w="38160">
            <a:solidFill>
              <a:srgbClr val="e2000e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11"/>
          <p:cNvSpPr/>
          <p:nvPr/>
        </p:nvSpPr>
        <p:spPr>
          <a:xfrm>
            <a:off x="3853800" y="2498400"/>
            <a:ext cx="426240" cy="586800"/>
          </a:xfrm>
          <a:prstGeom prst="arc">
            <a:avLst>
              <a:gd name="adj1" fmla="val 10748565"/>
              <a:gd name="adj2" fmla="val 0"/>
            </a:avLst>
          </a:prstGeom>
          <a:noFill/>
          <a:ln w="38160">
            <a:solidFill>
              <a:srgbClr val="e2000e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2" name="Picture 24" descr=""/>
          <p:cNvPicPr/>
          <p:nvPr/>
        </p:nvPicPr>
        <p:blipFill>
          <a:blip r:embed="rId1"/>
          <a:stretch/>
        </p:blipFill>
        <p:spPr>
          <a:xfrm>
            <a:off x="3308040" y="3509640"/>
            <a:ext cx="4759920" cy="2283480"/>
          </a:xfrm>
          <a:prstGeom prst="rect">
            <a:avLst/>
          </a:prstGeom>
          <a:ln>
            <a:noFill/>
          </a:ln>
        </p:spPr>
      </p:pic>
      <p:sp>
        <p:nvSpPr>
          <p:cNvPr id="263" name="CustomShape 12"/>
          <p:cNvSpPr/>
          <p:nvPr/>
        </p:nvSpPr>
        <p:spPr>
          <a:xfrm>
            <a:off x="787320" y="2336760"/>
            <a:ext cx="2585160" cy="31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500" spc="-1" strike="noStrike">
                <a:solidFill>
                  <a:srgbClr val="323232"/>
                </a:solidFill>
                <a:latin typeface="Arial"/>
                <a:ea typeface="DejaVu Sans"/>
              </a:rPr>
              <a:t>~20,000 mammalian genes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64" name="CustomShape 13"/>
          <p:cNvSpPr/>
          <p:nvPr/>
        </p:nvSpPr>
        <p:spPr>
          <a:xfrm>
            <a:off x="868320" y="3184560"/>
            <a:ext cx="2434320" cy="31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500" spc="-1" strike="noStrike">
                <a:solidFill>
                  <a:srgbClr val="323232"/>
                </a:solidFill>
                <a:latin typeface="Arial"/>
                <a:ea typeface="DejaVu Sans"/>
              </a:rPr>
              <a:t>&gt;&gt;100,000 (?) transcripts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65" name="CustomShape 14"/>
          <p:cNvSpPr/>
          <p:nvPr/>
        </p:nvSpPr>
        <p:spPr>
          <a:xfrm>
            <a:off x="789480" y="4032360"/>
            <a:ext cx="2585160" cy="31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500" spc="-1" strike="noStrike">
                <a:solidFill>
                  <a:srgbClr val="323232"/>
                </a:solidFill>
                <a:latin typeface="Arial"/>
                <a:ea typeface="DejaVu Sans"/>
              </a:rPr>
              <a:t>&gt;&gt;&gt;1,000,000 (??) proteins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66" name="CustomShape 15"/>
          <p:cNvSpPr/>
          <p:nvPr/>
        </p:nvSpPr>
        <p:spPr>
          <a:xfrm>
            <a:off x="1193760" y="4906080"/>
            <a:ext cx="1742400" cy="31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500" spc="-1" strike="noStrike">
                <a:solidFill>
                  <a:srgbClr val="323232"/>
                </a:solidFill>
                <a:latin typeface="Arial"/>
                <a:ea typeface="DejaVu Sans"/>
              </a:rPr>
              <a:t>Cellular Diversity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67" name="CustomShape 16"/>
          <p:cNvSpPr/>
          <p:nvPr/>
        </p:nvSpPr>
        <p:spPr>
          <a:xfrm flipH="1" flipV="1">
            <a:off x="2079000" y="2657880"/>
            <a:ext cx="2880" cy="522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CustomShape 17"/>
          <p:cNvSpPr/>
          <p:nvPr/>
        </p:nvSpPr>
        <p:spPr>
          <a:xfrm flipV="1">
            <a:off x="2083680" y="3505680"/>
            <a:ext cx="720" cy="522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CustomShape 18"/>
          <p:cNvSpPr/>
          <p:nvPr/>
        </p:nvSpPr>
        <p:spPr>
          <a:xfrm flipV="1">
            <a:off x="2066400" y="4353480"/>
            <a:ext cx="14760" cy="54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ustomShape 19"/>
          <p:cNvSpPr/>
          <p:nvPr/>
        </p:nvSpPr>
        <p:spPr>
          <a:xfrm>
            <a:off x="5989680" y="5873040"/>
            <a:ext cx="3184200" cy="1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600" spc="-1" strike="noStrike">
                <a:solidFill>
                  <a:srgbClr val="323232"/>
                </a:solidFill>
                <a:latin typeface="Arial"/>
                <a:ea typeface="DejaVu Sans"/>
              </a:rPr>
              <a:t>https://en.wikipedia.org/wiki/Alternative_splicing#/media/File:DNA_alternative_splicing.gif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71" name="CustomShape 20"/>
          <p:cNvSpPr/>
          <p:nvPr/>
        </p:nvSpPr>
        <p:spPr>
          <a:xfrm>
            <a:off x="628560" y="1063800"/>
            <a:ext cx="7884360" cy="99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Dogma Revisited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551160" y="404640"/>
            <a:ext cx="812304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Arial"/>
              </a:rPr>
              <a:t>Nucleobases – building blocks of nucleic acids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73" name="Picture 8" descr=""/>
          <p:cNvPicPr/>
          <p:nvPr/>
        </p:nvPicPr>
        <p:blipFill>
          <a:blip r:embed="rId1"/>
          <a:stretch/>
        </p:blipFill>
        <p:spPr>
          <a:xfrm>
            <a:off x="1105200" y="1196640"/>
            <a:ext cx="3032280" cy="5491080"/>
          </a:xfrm>
          <a:prstGeom prst="rect">
            <a:avLst/>
          </a:prstGeom>
          <a:ln>
            <a:noFill/>
          </a:ln>
        </p:spPr>
      </p:pic>
      <p:sp>
        <p:nvSpPr>
          <p:cNvPr id="274" name="CustomShape 2"/>
          <p:cNvSpPr/>
          <p:nvPr/>
        </p:nvSpPr>
        <p:spPr>
          <a:xfrm>
            <a:off x="4708800" y="6456240"/>
            <a:ext cx="307764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Arial"/>
              </a:rPr>
              <a:t>Image source : wikipedia.org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75" name="Picture 4" descr=""/>
          <p:cNvPicPr/>
          <p:nvPr/>
        </p:nvPicPr>
        <p:blipFill>
          <a:blip r:embed="rId2"/>
          <a:stretch/>
        </p:blipFill>
        <p:spPr>
          <a:xfrm>
            <a:off x="4788000" y="1481040"/>
            <a:ext cx="3172320" cy="371232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Arial"/>
              </a:rPr>
              <a:t>What (and why) are we sequencing?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504000" y="1052640"/>
            <a:ext cx="8097480" cy="539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lvl="1" marL="360000" indent="-357480">
              <a:lnSpc>
                <a:spcPct val="100000"/>
              </a:lnSpc>
              <a:spcBef>
                <a:spcPts val="2401"/>
              </a:spcBef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Genomics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Whole genome/exome sequencing (WGS, WES)</a:t>
            </a:r>
            <a:endParaRPr b="0" lang="en-US" sz="2000" spc="-1" strike="noStrike">
              <a:latin typeface="Arial"/>
            </a:endParaRPr>
          </a:p>
          <a:p>
            <a:pPr lvl="2" marL="1071720" indent="-3927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Single nucleotide polymorphisms</a:t>
            </a:r>
            <a:endParaRPr b="0" lang="en-US" sz="2000" spc="-1" strike="noStrike">
              <a:latin typeface="Arial"/>
            </a:endParaRPr>
          </a:p>
          <a:p>
            <a:pPr lvl="2" marL="1071720" indent="-3927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Copy number variations</a:t>
            </a:r>
            <a:endParaRPr b="0" lang="en-US" sz="2000" spc="-1" strike="noStrike">
              <a:latin typeface="Arial"/>
            </a:endParaRPr>
          </a:p>
          <a:p>
            <a:pPr lvl="2" marL="1071720" indent="-3927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Structural variations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DNaseI hypersensitivity analysis</a:t>
            </a:r>
            <a:endParaRPr b="0" lang="en-US" sz="2000" spc="-1" strike="noStrike">
              <a:latin typeface="Arial"/>
            </a:endParaRPr>
          </a:p>
          <a:p>
            <a:pPr lvl="2" marL="1071720" indent="-3927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Chromatin structure, binding of transcription factors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Hi-C (High throughput Chromomosome Conformation Capture)</a:t>
            </a:r>
            <a:endParaRPr b="0" lang="en-US" sz="2000" spc="-1" strike="noStrike">
              <a:latin typeface="Arial"/>
            </a:endParaRPr>
          </a:p>
          <a:p>
            <a:pPr lvl="2" marL="1071720" indent="-3927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Chromatin structure (looping)</a:t>
            </a:r>
            <a:endParaRPr b="0" lang="en-US" sz="20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Epigenomics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Bisulphite sequencing (DNA methylation)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ChIP-seq, ATAC-Seq</a:t>
            </a:r>
            <a:endParaRPr b="0" lang="en-US" sz="2000" spc="-1" strike="noStrike">
              <a:latin typeface="Arial"/>
            </a:endParaRPr>
          </a:p>
          <a:p>
            <a:pPr marL="676440">
              <a:lnSpc>
                <a:spcPct val="100000"/>
              </a:lnSpc>
              <a:spcBef>
                <a:spcPts val="2401"/>
              </a:spcBef>
            </a:pPr>
            <a:endParaRPr b="0" lang="en-US" sz="2000" spc="-1" strike="noStrike">
              <a:latin typeface="Arial"/>
            </a:endParaRPr>
          </a:p>
          <a:p>
            <a:pPr marL="6764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6764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Arial"/>
              </a:rPr>
              <a:t>What (and why) are we sequencing?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323640" y="1052640"/>
            <a:ext cx="8494560" cy="539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lvl="1" marL="360000" indent="-357480">
              <a:lnSpc>
                <a:spcPct val="100000"/>
              </a:lnSpc>
              <a:spcBef>
                <a:spcPts val="2401"/>
              </a:spcBef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Transcriptomics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Total RNA sequencing</a:t>
            </a:r>
            <a:endParaRPr b="0" lang="en-US" sz="15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PolyA+ RNA sequencing</a:t>
            </a:r>
            <a:endParaRPr b="0" lang="en-US" sz="15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Ribozero</a:t>
            </a:r>
            <a:endParaRPr b="0" lang="en-US" sz="1500" spc="-1" strike="noStrike">
              <a:latin typeface="Arial"/>
            </a:endParaRPr>
          </a:p>
          <a:p>
            <a:pPr lvl="2" marL="1071720" indent="-3927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Genome annotation</a:t>
            </a:r>
            <a:endParaRPr b="0" lang="en-US" sz="1500" spc="-1" strike="noStrike">
              <a:latin typeface="Arial"/>
            </a:endParaRPr>
          </a:p>
          <a:p>
            <a:pPr lvl="2" marL="1071720" indent="-3927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Allele-specific expression</a:t>
            </a:r>
            <a:endParaRPr b="0" lang="en-US" sz="1500" spc="-1" strike="noStrike">
              <a:latin typeface="Arial"/>
            </a:endParaRPr>
          </a:p>
          <a:p>
            <a:pPr lvl="2" marL="1071720" indent="-3927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Transcript identification (lncRNAs)</a:t>
            </a:r>
            <a:endParaRPr b="0" lang="en-US" sz="1500" spc="-1" strike="noStrike">
              <a:latin typeface="Arial"/>
            </a:endParaRPr>
          </a:p>
          <a:p>
            <a:pPr lvl="2" marL="1071720" indent="-3927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Alternative splicing</a:t>
            </a:r>
            <a:endParaRPr b="0" lang="en-US" sz="1500" spc="-1" strike="noStrike">
              <a:latin typeface="Arial"/>
            </a:endParaRPr>
          </a:p>
          <a:p>
            <a:pPr lvl="2" marL="1071720" indent="-3927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Gene Fusion</a:t>
            </a:r>
            <a:endParaRPr b="0" lang="en-US" sz="15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5`/3` tag sequencing</a:t>
            </a:r>
            <a:endParaRPr b="0" lang="en-US" sz="1500" spc="-1" strike="noStrike">
              <a:latin typeface="Arial"/>
            </a:endParaRPr>
          </a:p>
          <a:p>
            <a:pPr lvl="2" marL="1071720" indent="-3927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Gene expression analysis</a:t>
            </a:r>
            <a:endParaRPr b="0" lang="en-US" sz="15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Small RNA sequencing</a:t>
            </a:r>
            <a:endParaRPr b="0" lang="en-US" sz="1500" spc="-1" strike="noStrike">
              <a:latin typeface="Arial"/>
            </a:endParaRPr>
          </a:p>
          <a:p>
            <a:pPr lvl="2" marL="1071720" indent="-3927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Identification and expression analysis of small RNAs (</a:t>
            </a:r>
            <a:r>
              <a:rPr b="0" i="1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eg</a:t>
            </a: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 miRNAs)</a:t>
            </a:r>
            <a:endParaRPr b="0" lang="en-US" sz="15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Metabolic labeling – RNA Seq</a:t>
            </a:r>
            <a:endParaRPr b="0" lang="en-US" sz="1500" spc="-1" strike="noStrike">
              <a:latin typeface="Arial"/>
            </a:endParaRPr>
          </a:p>
          <a:p>
            <a:pPr lvl="2" marL="1071720" indent="-3927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Analysis of mRNA decay</a:t>
            </a:r>
            <a:endParaRPr b="0" lang="en-US" sz="15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Crosslinking and immunoprecipitation of RNA-binding proteins (CLIP)</a:t>
            </a:r>
            <a:endParaRPr b="0" lang="en-US" sz="1500" spc="-1" strike="noStrike">
              <a:latin typeface="Arial"/>
            </a:endParaRPr>
          </a:p>
          <a:p>
            <a:pPr lvl="2" marL="1071720" indent="-3927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Binding sites of RBPs</a:t>
            </a:r>
            <a:endParaRPr b="0" lang="en-US" sz="15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Ribosome footprinting</a:t>
            </a:r>
            <a:endParaRPr b="0" lang="en-US" sz="1500" spc="-1" strike="noStrike">
              <a:latin typeface="Arial"/>
            </a:endParaRPr>
          </a:p>
          <a:p>
            <a:pPr lvl="2" marL="1071720" indent="-3927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Analysis of mRNA translation</a:t>
            </a:r>
            <a:endParaRPr b="0" lang="en-US" sz="15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Ribometh-seq and similar</a:t>
            </a:r>
            <a:endParaRPr b="0" lang="en-US" sz="1500" spc="-1" strike="noStrike">
              <a:latin typeface="Arial"/>
            </a:endParaRPr>
          </a:p>
          <a:p>
            <a:pPr lvl="2" marL="1071720" indent="-3927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Detection of RNA modifications</a:t>
            </a:r>
            <a:endParaRPr b="0" lang="en-US" sz="1500" spc="-1" strike="noStrike">
              <a:latin typeface="Arial"/>
            </a:endParaRPr>
          </a:p>
          <a:p>
            <a:pPr marL="711720" indent="-392760">
              <a:lnSpc>
                <a:spcPct val="100000"/>
              </a:lnSpc>
              <a:spcBef>
                <a:spcPts val="1199"/>
              </a:spcBef>
              <a:buClr>
                <a:srgbClr val="323232"/>
              </a:buClr>
              <a:buFont typeface="Wingdings" charset="2"/>
              <a:buChar char=""/>
            </a:pPr>
            <a:r>
              <a:rPr b="1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Single-cell transcriptomics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80" name="CustomShape 3"/>
          <p:cNvSpPr/>
          <p:nvPr/>
        </p:nvSpPr>
        <p:spPr>
          <a:xfrm>
            <a:off x="5518080" y="2061000"/>
            <a:ext cx="258372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DejaVu Sans"/>
              </a:rPr>
              <a:t>Imagination is the limit!</a:t>
            </a:r>
            <a:endParaRPr b="0" lang="en-US" sz="20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17" dur="indefinite" restart="never" nodeType="tmRoot">
          <p:childTnLst>
            <p:seq>
              <p:cTn id="18" dur="indefinite" nodeType="mainSeq">
                <p:childTnLst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6" presetSubtype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outVertical)" transition="in">
                                      <p:cBhvr additive="repl">
                                        <p:cTn id="23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e191a"/>
      </a:dk2>
      <a:lt2>
        <a:srgbClr val="575757"/>
      </a:lt2>
      <a:accent1>
        <a:srgbClr val="e30613"/>
      </a:accent1>
      <a:accent2>
        <a:srgbClr val="ea5297"/>
      </a:accent2>
      <a:accent3>
        <a:srgbClr val="ee7659"/>
      </a:accent3>
      <a:accent4>
        <a:srgbClr val="009fe3"/>
      </a:accent4>
      <a:accent5>
        <a:srgbClr val="009a93"/>
      </a:accent5>
      <a:accent6>
        <a:srgbClr val="2e2c7e"/>
      </a:accent6>
      <a:hlink>
        <a:srgbClr val="575757"/>
      </a:hlink>
      <a:folHlink>
        <a:srgbClr val="7878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e191a"/>
      </a:dk2>
      <a:lt2>
        <a:srgbClr val="575757"/>
      </a:lt2>
      <a:accent1>
        <a:srgbClr val="e30613"/>
      </a:accent1>
      <a:accent2>
        <a:srgbClr val="ea5297"/>
      </a:accent2>
      <a:accent3>
        <a:srgbClr val="ee7659"/>
      </a:accent3>
      <a:accent4>
        <a:srgbClr val="009fe3"/>
      </a:accent4>
      <a:accent5>
        <a:srgbClr val="009a93"/>
      </a:accent5>
      <a:accent6>
        <a:srgbClr val="2e2c7e"/>
      </a:accent6>
      <a:hlink>
        <a:srgbClr val="575757"/>
      </a:hlink>
      <a:folHlink>
        <a:srgbClr val="7878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e191a"/>
      </a:dk2>
      <a:lt2>
        <a:srgbClr val="575757"/>
      </a:lt2>
      <a:accent1>
        <a:srgbClr val="e30613"/>
      </a:accent1>
      <a:accent2>
        <a:srgbClr val="ea5297"/>
      </a:accent2>
      <a:accent3>
        <a:srgbClr val="ee7659"/>
      </a:accent3>
      <a:accent4>
        <a:srgbClr val="009fe3"/>
      </a:accent4>
      <a:accent5>
        <a:srgbClr val="009a93"/>
      </a:accent5>
      <a:accent6>
        <a:srgbClr val="2e2c7e"/>
      </a:accent6>
      <a:hlink>
        <a:srgbClr val="575757"/>
      </a:hlink>
      <a:folHlink>
        <a:srgbClr val="7878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e191a"/>
      </a:dk2>
      <a:lt2>
        <a:srgbClr val="575757"/>
      </a:lt2>
      <a:accent1>
        <a:srgbClr val="e30613"/>
      </a:accent1>
      <a:accent2>
        <a:srgbClr val="ea5297"/>
      </a:accent2>
      <a:accent3>
        <a:srgbClr val="ee7659"/>
      </a:accent3>
      <a:accent4>
        <a:srgbClr val="009fe3"/>
      </a:accent4>
      <a:accent5>
        <a:srgbClr val="009a93"/>
      </a:accent5>
      <a:accent6>
        <a:srgbClr val="2e2c7e"/>
      </a:accent6>
      <a:hlink>
        <a:srgbClr val="575757"/>
      </a:hlink>
      <a:folHlink>
        <a:srgbClr val="7878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e191a"/>
      </a:dk2>
      <a:lt2>
        <a:srgbClr val="575757"/>
      </a:lt2>
      <a:accent1>
        <a:srgbClr val="e30613"/>
      </a:accent1>
      <a:accent2>
        <a:srgbClr val="ea5297"/>
      </a:accent2>
      <a:accent3>
        <a:srgbClr val="ee7659"/>
      </a:accent3>
      <a:accent4>
        <a:srgbClr val="009fe3"/>
      </a:accent4>
      <a:accent5>
        <a:srgbClr val="009a93"/>
      </a:accent5>
      <a:accent6>
        <a:srgbClr val="2e2c7e"/>
      </a:accent6>
      <a:hlink>
        <a:srgbClr val="575757"/>
      </a:hlink>
      <a:folHlink>
        <a:srgbClr val="7878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e191a"/>
      </a:dk2>
      <a:lt2>
        <a:srgbClr val="575757"/>
      </a:lt2>
      <a:accent1>
        <a:srgbClr val="e30613"/>
      </a:accent1>
      <a:accent2>
        <a:srgbClr val="ea5297"/>
      </a:accent2>
      <a:accent3>
        <a:srgbClr val="ee7659"/>
      </a:accent3>
      <a:accent4>
        <a:srgbClr val="009fe3"/>
      </a:accent4>
      <a:accent5>
        <a:srgbClr val="009a93"/>
      </a:accent5>
      <a:accent6>
        <a:srgbClr val="2e2c7e"/>
      </a:accent6>
      <a:hlink>
        <a:srgbClr val="575757"/>
      </a:hlink>
      <a:folHlink>
        <a:srgbClr val="7878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RNA-Seq_Basel2017_DesignQC</Template>
  <TotalTime>8454</TotalTime>
  <Application>LibreOffice/6.0.7.3$Linux_X86_64 LibreOffice_project/00m0$Build-3</Application>
  <Words>1441</Words>
  <Paragraphs>357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2017-08-03T16:02:08Z</dcterms:created>
  <dc:creator>Microsoft Office User</dc:creator>
  <dc:description/>
  <dc:language>en-US</dc:language>
  <cp:lastModifiedBy/>
  <cp:lastPrinted>2017-08-10T13:16:46Z</cp:lastPrinted>
  <dcterms:modified xsi:type="dcterms:W3CDTF">2022-03-29T09:09:04Z</dcterms:modified>
  <cp:revision>197</cp:revision>
  <dc:subject/>
  <dc:title>Introduction to RNA-Seq – Design and QC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9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39</vt:i4>
  </property>
</Properties>
</file>